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0" r:id="rId1"/>
  </p:sldMasterIdLst>
  <p:notesMasterIdLst>
    <p:notesMasterId r:id="rId9"/>
  </p:notesMasterIdLst>
  <p:sldIdLst>
    <p:sldId id="321" r:id="rId2"/>
    <p:sldId id="322" r:id="rId3"/>
    <p:sldId id="329" r:id="rId4"/>
    <p:sldId id="330" r:id="rId5"/>
    <p:sldId id="331" r:id="rId6"/>
    <p:sldId id="332" r:id="rId7"/>
    <p:sldId id="327" r:id="rId8"/>
  </p:sldIdLst>
  <p:sldSz cx="9144000" cy="5143500" type="screen16x9"/>
  <p:notesSz cx="6858000" cy="9144000"/>
  <p:embeddedFontLst>
    <p:embeddedFont>
      <p:font typeface="Barlow Semi Condensed" panose="020B0604020202020204" charset="0"/>
      <p:regular r:id="rId10"/>
      <p:bold r:id="rId11"/>
      <p:italic r:id="rId12"/>
      <p:boldItalic r:id="rId13"/>
    </p:embeddedFont>
    <p:embeddedFont>
      <p:font typeface="Barlow Semi Condensed Medium" panose="020B0604020202020204" charset="0"/>
      <p:regular r:id="rId14"/>
      <p:italic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Montserrat ExtraBold" panose="020B0604020202020204" charset="0"/>
      <p:bold r:id="rId20"/>
      <p:boldItalic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92C21F-67D5-4D47-82B4-D63616FC97EE}">
  <a:tblStyle styleId="{AA92C21F-67D5-4D47-82B4-D63616FC97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 autoAdjust="0"/>
    <p:restoredTop sz="94325" autoAdjust="0"/>
  </p:normalViewPr>
  <p:slideViewPr>
    <p:cSldViewPr snapToGrid="0" showGuides="1">
      <p:cViewPr varScale="1">
        <p:scale>
          <a:sx n="103" d="100"/>
          <a:sy n="103" d="100"/>
        </p:scale>
        <p:origin x="62" y="1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7237325" y="3428201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6490375" y="-7827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-593400" y="10733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355675" y="-983375"/>
            <a:ext cx="1239900" cy="123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-1098075" y="3794976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8472450" y="1546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6983075" y="48277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76" r:id="rId2"/>
    <p:sldLayoutId id="2147483677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18" Type="http://schemas.microsoft.com/office/2007/relationships/hdphoto" Target="../media/hdphoto7.wdp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14.png"/><Relationship Id="rId2" Type="http://schemas.openxmlformats.org/officeDocument/2006/relationships/image" Target="../media/image3.jp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image" Target="../media/image10.jp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4.png"/><Relationship Id="rId1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microsoft.com/office/2007/relationships/hdphoto" Target="../media/hdphoto11.wdp"/><Relationship Id="rId17" Type="http://schemas.openxmlformats.org/officeDocument/2006/relationships/image" Target="../media/image8.png"/><Relationship Id="rId2" Type="http://schemas.openxmlformats.org/officeDocument/2006/relationships/image" Target="../media/image3.jpg"/><Relationship Id="rId16" Type="http://schemas.microsoft.com/office/2007/relationships/hdphoto" Target="../media/hdphoto1.wdp"/><Relationship Id="rId20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7.png"/><Relationship Id="rId10" Type="http://schemas.microsoft.com/office/2007/relationships/hdphoto" Target="../media/hdphoto10.wdp"/><Relationship Id="rId19" Type="http://schemas.openxmlformats.org/officeDocument/2006/relationships/image" Target="../media/image25.png"/><Relationship Id="rId4" Type="http://schemas.openxmlformats.org/officeDocument/2006/relationships/image" Target="../media/image18.jpg"/><Relationship Id="rId9" Type="http://schemas.openxmlformats.org/officeDocument/2006/relationships/image" Target="../media/image22.png"/><Relationship Id="rId14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ebp"/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3.jpeg"/><Relationship Id="rId5" Type="http://schemas.openxmlformats.org/officeDocument/2006/relationships/image" Target="../media/image27.jpg"/><Relationship Id="rId10" Type="http://schemas.openxmlformats.org/officeDocument/2006/relationships/image" Target="../media/image32.jpeg"/><Relationship Id="rId4" Type="http://schemas.openxmlformats.org/officeDocument/2006/relationships/image" Target="../media/image26.jp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5720722/" TargetMode="External"/><Relationship Id="rId13" Type="http://schemas.openxmlformats.org/officeDocument/2006/relationships/hyperlink" Target="https://byjus.com/physics/bernoullis-principle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researchgate.net/publication/7510031_A_long-range_wide_field-of-view_infrared_eyeblink_detector" TargetMode="External"/><Relationship Id="rId12" Type="http://schemas.openxmlformats.org/officeDocument/2006/relationships/hyperlink" Target="https://iovs.arvojournals.org/article.aspx?articleid=2146085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searchgate.net/publication/5674888_Accuracy_and_Reliability_of_the_Keeler_Pulsair_EasyEye_Non-Contact_Tonometer" TargetMode="External"/><Relationship Id="rId11" Type="http://schemas.openxmlformats.org/officeDocument/2006/relationships/hyperlink" Target="https://www.researchgate.net/publication/258034261_Absorbance_measurements_with_light-emitting_diodes_as_sources_Silicon_photodiodes_or_light-emitting_diodes_as_detectors" TargetMode="External"/><Relationship Id="rId5" Type="http://schemas.openxmlformats.org/officeDocument/2006/relationships/hyperlink" Target="https://www.ncbi.nlm.nih.gov/pmc/articles/PMC11184277/" TargetMode="External"/><Relationship Id="rId10" Type="http://schemas.openxmlformats.org/officeDocument/2006/relationships/hyperlink" Target="https://webstore.ansi.org/preview-pages/LIA/preview_ANSI+Z136.3-2018.pdf" TargetMode="External"/><Relationship Id="rId4" Type="http://schemas.openxmlformats.org/officeDocument/2006/relationships/hyperlink" Target="https://www.surveyophthalmol.com/article/S0039-6257(08)00131-8/abstract" TargetMode="External"/><Relationship Id="rId9" Type="http://schemas.openxmlformats.org/officeDocument/2006/relationships/hyperlink" Target="https://drive.google.com/drive/folders/1vagPF21VWlckrrriEUrBKpgVnDat6q1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9;p35">
            <a:extLst>
              <a:ext uri="{FF2B5EF4-FFF2-40B4-BE49-F238E27FC236}">
                <a16:creationId xmlns:a16="http://schemas.microsoft.com/office/drawing/2014/main" id="{098357DD-017F-4E6E-AB37-2DD75F23B4B6}"/>
              </a:ext>
            </a:extLst>
          </p:cNvPr>
          <p:cNvSpPr txBox="1">
            <a:spLocks/>
          </p:cNvSpPr>
          <p:nvPr/>
        </p:nvSpPr>
        <p:spPr>
          <a:xfrm>
            <a:off x="1388168" y="168087"/>
            <a:ext cx="5598420" cy="619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800" b="1" dirty="0">
                <a:solidFill>
                  <a:schemeClr val="accent5">
                    <a:lumMod val="50000"/>
                  </a:schemeClr>
                </a:solidFill>
                <a:latin typeface="Montserrat ExtraBold" panose="020B0604020202020204" charset="0"/>
              </a:rPr>
              <a:t>Smart India </a:t>
            </a:r>
            <a:r>
              <a:rPr lang="en-IN" sz="2800" b="1" dirty="0">
                <a:solidFill>
                  <a:schemeClr val="tx1"/>
                </a:solidFill>
                <a:latin typeface="Montserrat ExtraBold" panose="020B0604020202020204" charset="0"/>
              </a:rPr>
              <a:t>Hackathon 2024</a:t>
            </a:r>
          </a:p>
        </p:txBody>
      </p:sp>
      <p:pic>
        <p:nvPicPr>
          <p:cNvPr id="3" name="Google Shape;93;p2">
            <a:extLst>
              <a:ext uri="{FF2B5EF4-FFF2-40B4-BE49-F238E27FC236}">
                <a16:creationId xmlns:a16="http://schemas.microsoft.com/office/drawing/2014/main" id="{FBA29F87-6D4F-4D0B-83A1-43A2B41D920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8904" y="235170"/>
            <a:ext cx="1332197" cy="7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BA226D-03D2-4CB5-80C9-59BB3DFF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92" y="1103562"/>
            <a:ext cx="1327707" cy="550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137C58-4FC6-486F-90E2-71739AAFDF29}"/>
              </a:ext>
            </a:extLst>
          </p:cNvPr>
          <p:cNvSpPr txBox="1"/>
          <p:nvPr/>
        </p:nvSpPr>
        <p:spPr>
          <a:xfrm>
            <a:off x="302899" y="1093057"/>
            <a:ext cx="11884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CECEC"/>
                </a:solidFill>
                <a:latin typeface="Barlow Semi Condensed" panose="00000506000000000000" pitchFamily="2" charset="0"/>
              </a:rPr>
              <a:t>Problem statement ID:</a:t>
            </a:r>
            <a:endParaRPr lang="en-IN" b="1" dirty="0">
              <a:latin typeface="Barlow Semi Condensed" panose="00000506000000000000" pitchFamily="2" charset="0"/>
            </a:endParaRPr>
          </a:p>
        </p:txBody>
      </p:sp>
      <p:sp>
        <p:nvSpPr>
          <p:cNvPr id="6" name="Google Shape;442;p41">
            <a:extLst>
              <a:ext uri="{FF2B5EF4-FFF2-40B4-BE49-F238E27FC236}">
                <a16:creationId xmlns:a16="http://schemas.microsoft.com/office/drawing/2014/main" id="{DE703039-1875-4980-9E6D-F3CCE1828F25}"/>
              </a:ext>
            </a:extLst>
          </p:cNvPr>
          <p:cNvSpPr txBox="1">
            <a:spLocks/>
          </p:cNvSpPr>
          <p:nvPr/>
        </p:nvSpPr>
        <p:spPr>
          <a:xfrm>
            <a:off x="1584862" y="996325"/>
            <a:ext cx="1188495" cy="72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SIH 1550</a:t>
            </a:r>
          </a:p>
        </p:txBody>
      </p:sp>
      <p:sp>
        <p:nvSpPr>
          <p:cNvPr id="7" name="Google Shape;442;p41">
            <a:extLst>
              <a:ext uri="{FF2B5EF4-FFF2-40B4-BE49-F238E27FC236}">
                <a16:creationId xmlns:a16="http://schemas.microsoft.com/office/drawing/2014/main" id="{1BE8D972-3A2A-4BCC-A1BA-F336C33258E2}"/>
              </a:ext>
            </a:extLst>
          </p:cNvPr>
          <p:cNvSpPr txBox="1">
            <a:spLocks/>
          </p:cNvSpPr>
          <p:nvPr/>
        </p:nvSpPr>
        <p:spPr>
          <a:xfrm>
            <a:off x="1619026" y="3363755"/>
            <a:ext cx="1808115" cy="3873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36313</a:t>
            </a:r>
          </a:p>
        </p:txBody>
      </p:sp>
      <p:sp>
        <p:nvSpPr>
          <p:cNvPr id="8" name="Google Shape;442;p41">
            <a:extLst>
              <a:ext uri="{FF2B5EF4-FFF2-40B4-BE49-F238E27FC236}">
                <a16:creationId xmlns:a16="http://schemas.microsoft.com/office/drawing/2014/main" id="{A5D922EB-5F3B-4371-9A63-BC58FC1DEE7E}"/>
              </a:ext>
            </a:extLst>
          </p:cNvPr>
          <p:cNvSpPr txBox="1">
            <a:spLocks/>
          </p:cNvSpPr>
          <p:nvPr/>
        </p:nvSpPr>
        <p:spPr>
          <a:xfrm>
            <a:off x="1584862" y="1702339"/>
            <a:ext cx="6040399" cy="72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Development of portable device (non-contact device) for measurement of eye pressure in glaucoma patients for usage at home.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0D146-587F-44C2-B118-6020EA1F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92" y="1792576"/>
            <a:ext cx="1327707" cy="550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399C6-53E7-4395-B8C0-71308E6CECFC}"/>
              </a:ext>
            </a:extLst>
          </p:cNvPr>
          <p:cNvSpPr txBox="1"/>
          <p:nvPr/>
        </p:nvSpPr>
        <p:spPr>
          <a:xfrm>
            <a:off x="227493" y="1784480"/>
            <a:ext cx="1425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CECEC"/>
                </a:solidFill>
                <a:latin typeface="Barlow Semi Condensed" panose="00000506000000000000" pitchFamily="2" charset="0"/>
              </a:rPr>
              <a:t>Problem statement Title:</a:t>
            </a:r>
            <a:endParaRPr lang="en-IN" b="1" dirty="0">
              <a:latin typeface="Barlow Semi Condensed" panose="00000506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30682E-32C1-4840-B95D-3A340181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3" y="2516193"/>
            <a:ext cx="1327707" cy="2872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E779F2-4880-440F-B435-1BD30CF16035}"/>
              </a:ext>
            </a:extLst>
          </p:cNvPr>
          <p:cNvSpPr txBox="1"/>
          <p:nvPr/>
        </p:nvSpPr>
        <p:spPr>
          <a:xfrm>
            <a:off x="533541" y="2483526"/>
            <a:ext cx="813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CECEC"/>
                </a:solidFill>
                <a:latin typeface="Barlow Semi Condensed" panose="00000506000000000000" pitchFamily="2" charset="0"/>
              </a:rPr>
              <a:t>Theme:</a:t>
            </a:r>
            <a:endParaRPr lang="en-IN" b="1" dirty="0">
              <a:latin typeface="Barlow Semi Condensed" panose="00000506000000000000" pitchFamily="2" charset="0"/>
            </a:endParaRPr>
          </a:p>
        </p:txBody>
      </p:sp>
      <p:sp>
        <p:nvSpPr>
          <p:cNvPr id="13" name="Google Shape;442;p41">
            <a:extLst>
              <a:ext uri="{FF2B5EF4-FFF2-40B4-BE49-F238E27FC236}">
                <a16:creationId xmlns:a16="http://schemas.microsoft.com/office/drawing/2014/main" id="{02996824-6F7A-4395-AB0C-7EF51735DBFE}"/>
              </a:ext>
            </a:extLst>
          </p:cNvPr>
          <p:cNvSpPr txBox="1">
            <a:spLocks/>
          </p:cNvSpPr>
          <p:nvPr/>
        </p:nvSpPr>
        <p:spPr>
          <a:xfrm>
            <a:off x="1601903" y="2386772"/>
            <a:ext cx="3825024" cy="4903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Barlow Semi Condensed"/>
              </a:rPr>
              <a:t>MedTech / Bio Tech / HealthTech</a:t>
            </a:r>
            <a:endParaRPr lang="en-US" sz="1600" dirty="0">
              <a:solidFill>
                <a:schemeClr val="tx2">
                  <a:lumMod val="10000"/>
                </a:schemeClr>
              </a:solidFill>
              <a:latin typeface="Barlow Semi Condense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E2341-8CA6-47D9-A20D-3AF8DBC8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16" y="2939461"/>
            <a:ext cx="1327707" cy="287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CAA7B4-1D29-4416-883E-41DDE98D2C2E}"/>
              </a:ext>
            </a:extLst>
          </p:cNvPr>
          <p:cNvSpPr txBox="1"/>
          <p:nvPr/>
        </p:nvSpPr>
        <p:spPr>
          <a:xfrm>
            <a:off x="325674" y="2906290"/>
            <a:ext cx="1276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CECEC"/>
                </a:solidFill>
                <a:latin typeface="Barlow Semi Condensed" panose="00000506000000000000" pitchFamily="2" charset="0"/>
              </a:rPr>
              <a:t>PS Category:</a:t>
            </a:r>
            <a:endParaRPr lang="en-IN" b="1" dirty="0">
              <a:latin typeface="Barlow Semi Condensed" panose="00000506000000000000" pitchFamily="2" charset="0"/>
            </a:endParaRPr>
          </a:p>
        </p:txBody>
      </p:sp>
      <p:sp>
        <p:nvSpPr>
          <p:cNvPr id="16" name="Google Shape;442;p41">
            <a:extLst>
              <a:ext uri="{FF2B5EF4-FFF2-40B4-BE49-F238E27FC236}">
                <a16:creationId xmlns:a16="http://schemas.microsoft.com/office/drawing/2014/main" id="{E4ACBF4D-7F94-4339-AE1F-09413749134F}"/>
              </a:ext>
            </a:extLst>
          </p:cNvPr>
          <p:cNvSpPr txBox="1">
            <a:spLocks/>
          </p:cNvSpPr>
          <p:nvPr/>
        </p:nvSpPr>
        <p:spPr>
          <a:xfrm>
            <a:off x="1619026" y="2816143"/>
            <a:ext cx="931293" cy="4903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Barlow Semi Condensed" panose="020B0604020202020204" charset="0"/>
              </a:rPr>
              <a:t>Hardware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5A1928-E014-49EE-B1A6-81D4821F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16" y="3436697"/>
            <a:ext cx="1327707" cy="2872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819D3E-9E55-47C9-9CF7-014D3D9C3E58}"/>
              </a:ext>
            </a:extLst>
          </p:cNvPr>
          <p:cNvSpPr txBox="1"/>
          <p:nvPr/>
        </p:nvSpPr>
        <p:spPr>
          <a:xfrm>
            <a:off x="461251" y="3403526"/>
            <a:ext cx="8601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CECEC"/>
                </a:solidFill>
                <a:latin typeface="Barlow Semi Condensed" panose="00000506000000000000" pitchFamily="2" charset="0"/>
              </a:rPr>
              <a:t>Team ID:</a:t>
            </a:r>
            <a:endParaRPr lang="en-IN" b="1" dirty="0">
              <a:latin typeface="Barlow Semi Condensed" panose="00000506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D516-9432-4FCE-9B7C-92E4CAB3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16" y="3926533"/>
            <a:ext cx="1327707" cy="2872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E236C7-F759-4464-8B8C-45E6C36F045C}"/>
              </a:ext>
            </a:extLst>
          </p:cNvPr>
          <p:cNvSpPr txBox="1"/>
          <p:nvPr/>
        </p:nvSpPr>
        <p:spPr>
          <a:xfrm>
            <a:off x="361494" y="3896554"/>
            <a:ext cx="1093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CECEC"/>
                </a:solidFill>
                <a:latin typeface="Barlow Semi Condensed" panose="00000506000000000000" pitchFamily="2" charset="0"/>
              </a:rPr>
              <a:t>Team Name:</a:t>
            </a:r>
            <a:endParaRPr lang="en-IN" b="1" dirty="0">
              <a:latin typeface="Barlow Semi Condensed" panose="00000506000000000000" pitchFamily="2" charset="0"/>
            </a:endParaRPr>
          </a:p>
        </p:txBody>
      </p:sp>
      <p:sp>
        <p:nvSpPr>
          <p:cNvPr id="21" name="Google Shape;442;p41">
            <a:extLst>
              <a:ext uri="{FF2B5EF4-FFF2-40B4-BE49-F238E27FC236}">
                <a16:creationId xmlns:a16="http://schemas.microsoft.com/office/drawing/2014/main" id="{E8A8805B-D882-46E6-A1EC-B083A93DE073}"/>
              </a:ext>
            </a:extLst>
          </p:cNvPr>
          <p:cNvSpPr txBox="1">
            <a:spLocks/>
          </p:cNvSpPr>
          <p:nvPr/>
        </p:nvSpPr>
        <p:spPr>
          <a:xfrm>
            <a:off x="1619025" y="3824997"/>
            <a:ext cx="931293" cy="4903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Aqueous</a:t>
            </a:r>
          </a:p>
        </p:txBody>
      </p:sp>
      <p:sp>
        <p:nvSpPr>
          <p:cNvPr id="23" name="Google Shape;442;p41">
            <a:extLst>
              <a:ext uri="{FF2B5EF4-FFF2-40B4-BE49-F238E27FC236}">
                <a16:creationId xmlns:a16="http://schemas.microsoft.com/office/drawing/2014/main" id="{868F4B21-BF75-480D-BE1E-6DEF80F46203}"/>
              </a:ext>
            </a:extLst>
          </p:cNvPr>
          <p:cNvSpPr txBox="1">
            <a:spLocks/>
          </p:cNvSpPr>
          <p:nvPr/>
        </p:nvSpPr>
        <p:spPr>
          <a:xfrm>
            <a:off x="1601903" y="2837715"/>
            <a:ext cx="1355789" cy="4903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133689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35">
            <a:extLst>
              <a:ext uri="{FF2B5EF4-FFF2-40B4-BE49-F238E27FC236}">
                <a16:creationId xmlns:a16="http://schemas.microsoft.com/office/drawing/2014/main" id="{2D19B718-0E92-4439-87E4-1B584F1F19DF}"/>
              </a:ext>
            </a:extLst>
          </p:cNvPr>
          <p:cNvSpPr/>
          <p:nvPr/>
        </p:nvSpPr>
        <p:spPr>
          <a:xfrm>
            <a:off x="111347" y="37739"/>
            <a:ext cx="989207" cy="92614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69;p35">
            <a:extLst>
              <a:ext uri="{FF2B5EF4-FFF2-40B4-BE49-F238E27FC236}">
                <a16:creationId xmlns:a16="http://schemas.microsoft.com/office/drawing/2014/main" id="{2107ABC7-534F-4080-B8F1-34636D8E5689}"/>
              </a:ext>
            </a:extLst>
          </p:cNvPr>
          <p:cNvSpPr txBox="1">
            <a:spLocks/>
          </p:cNvSpPr>
          <p:nvPr/>
        </p:nvSpPr>
        <p:spPr>
          <a:xfrm>
            <a:off x="2114263" y="-11602"/>
            <a:ext cx="4431748" cy="49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800" dirty="0" err="1">
                <a:solidFill>
                  <a:schemeClr val="accent5">
                    <a:lumMod val="50000"/>
                  </a:schemeClr>
                </a:solidFill>
                <a:latin typeface="Montserrat ExtraBold" panose="020B0604020202020204" charset="0"/>
              </a:rPr>
              <a:t>Tono</a:t>
            </a:r>
            <a:r>
              <a:rPr lang="en-IN" sz="2800" dirty="0" err="1">
                <a:solidFill>
                  <a:schemeClr val="tx2">
                    <a:lumMod val="10000"/>
                  </a:schemeClr>
                </a:solidFill>
                <a:latin typeface="Montserrat ExtraBold" panose="020B0604020202020204" charset="0"/>
              </a:rPr>
              <a:t>_LITE</a:t>
            </a:r>
            <a:endParaRPr lang="en-IN" sz="2800" dirty="0">
              <a:solidFill>
                <a:schemeClr val="tx2">
                  <a:lumMod val="10000"/>
                </a:schemeClr>
              </a:solidFill>
              <a:latin typeface="Montserrat ExtraBol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F27C7-C3AB-4594-B462-3BB83B048009}"/>
              </a:ext>
            </a:extLst>
          </p:cNvPr>
          <p:cNvSpPr txBox="1"/>
          <p:nvPr/>
        </p:nvSpPr>
        <p:spPr>
          <a:xfrm>
            <a:off x="1340165" y="500811"/>
            <a:ext cx="597994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ExtraBold" panose="020B0604020202020204" charset="0"/>
              </a:rPr>
              <a:t>PROPOSED</a:t>
            </a:r>
            <a:r>
              <a:rPr lang="en-US" b="1" dirty="0">
                <a:latin typeface="Montserrat" panose="00000500000000000000" pitchFamily="2" charset="0"/>
              </a:rPr>
              <a:t> SOLUTION</a:t>
            </a:r>
            <a:endParaRPr lang="en-IN" b="1" dirty="0">
              <a:latin typeface="Montserrat" panose="00000500000000000000" pitchFamily="2" charset="0"/>
            </a:endParaRPr>
          </a:p>
        </p:txBody>
      </p:sp>
      <p:pic>
        <p:nvPicPr>
          <p:cNvPr id="5" name="Google Shape;93;p2">
            <a:extLst>
              <a:ext uri="{FF2B5EF4-FFF2-40B4-BE49-F238E27FC236}">
                <a16:creationId xmlns:a16="http://schemas.microsoft.com/office/drawing/2014/main" id="{2D0D58B4-E237-4FA7-9741-B5E74EF1F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9720" y="88446"/>
            <a:ext cx="1228149" cy="5961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B080A-F652-45CC-AAFF-95F47B7AA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88" y="1027293"/>
            <a:ext cx="2376742" cy="333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8D9C5-0B36-4AC7-914D-C57390D36A25}"/>
              </a:ext>
            </a:extLst>
          </p:cNvPr>
          <p:cNvSpPr txBox="1"/>
          <p:nvPr/>
        </p:nvSpPr>
        <p:spPr>
          <a:xfrm>
            <a:off x="122788" y="974552"/>
            <a:ext cx="2243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ECECEC"/>
                </a:solidFill>
                <a:effectLst/>
                <a:latin typeface="Barlow Semi Condensed" panose="00000506000000000000" pitchFamily="2" charset="0"/>
              </a:rPr>
              <a:t>Detailed </a:t>
            </a:r>
            <a:r>
              <a:rPr lang="en-US" sz="1800" b="1" dirty="0">
                <a:solidFill>
                  <a:srgbClr val="ECECEC"/>
                </a:solidFill>
                <a:latin typeface="Barlow Semi Condensed" panose="00000506000000000000" pitchFamily="2" charset="0"/>
              </a:rPr>
              <a:t>Explanation :</a:t>
            </a:r>
            <a:endParaRPr lang="en-IN" sz="1800" b="1" dirty="0">
              <a:latin typeface="Barlow Semi Condensed" panose="00000506000000000000" pitchFamily="2" charset="0"/>
            </a:endParaRPr>
          </a:p>
        </p:txBody>
      </p:sp>
      <p:sp>
        <p:nvSpPr>
          <p:cNvPr id="8" name="Google Shape;442;p41">
            <a:extLst>
              <a:ext uri="{FF2B5EF4-FFF2-40B4-BE49-F238E27FC236}">
                <a16:creationId xmlns:a16="http://schemas.microsoft.com/office/drawing/2014/main" id="{A22B1422-C2A9-419D-BE54-D0D8566BF68F}"/>
              </a:ext>
            </a:extLst>
          </p:cNvPr>
          <p:cNvSpPr txBox="1">
            <a:spLocks/>
          </p:cNvSpPr>
          <p:nvPr/>
        </p:nvSpPr>
        <p:spPr>
          <a:xfrm>
            <a:off x="-7453" y="1177298"/>
            <a:ext cx="5066977" cy="1089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Barlow Semi Condensed" panose="020B0604020202020204" charset="0"/>
              </a:rPr>
              <a:t>COST-EFFECTIVE , PORTABLE ,LIGHT WEIGHT, NON-CONTACT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Device</a:t>
            </a:r>
          </a:p>
          <a:p>
            <a:pPr algn="ctr"/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Measures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Intra ocular pressure (IOP)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up to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50 mmHg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Accurately , Reliably with safety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C89DFA-234B-4DD3-9D4A-E55A516CC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8" y="3705381"/>
            <a:ext cx="2818702" cy="259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3C39FD-FC13-4CFF-A5CD-AA42355E3A71}"/>
              </a:ext>
            </a:extLst>
          </p:cNvPr>
          <p:cNvSpPr txBox="1"/>
          <p:nvPr/>
        </p:nvSpPr>
        <p:spPr>
          <a:xfrm>
            <a:off x="80502" y="3660257"/>
            <a:ext cx="2769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CECEC"/>
                </a:solidFill>
                <a:latin typeface="Barlow Semi Condensed" panose="00000506000000000000" pitchFamily="2" charset="0"/>
              </a:rPr>
              <a:t>How it Addresses the Problem :</a:t>
            </a:r>
            <a:endParaRPr lang="en-IN" sz="1600" b="1" dirty="0">
              <a:latin typeface="Barlow Semi Condensed" panose="00000506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928B33-924F-4137-A84D-ED589118D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2" y="955512"/>
            <a:ext cx="2471738" cy="307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D76366-F2AF-41C8-BA68-FEFE45C12428}"/>
              </a:ext>
            </a:extLst>
          </p:cNvPr>
          <p:cNvSpPr txBox="1"/>
          <p:nvPr/>
        </p:nvSpPr>
        <p:spPr>
          <a:xfrm>
            <a:off x="5814715" y="934088"/>
            <a:ext cx="2481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ECECEC"/>
                </a:solidFill>
                <a:latin typeface="Barlow Semi Condensed" panose="00000506000000000000" pitchFamily="2" charset="0"/>
              </a:rPr>
              <a:t>Innovation and Uniqueness:</a:t>
            </a:r>
            <a:endParaRPr lang="en-IN" sz="1600" b="1" dirty="0">
              <a:latin typeface="Barlow Semi Condensed" panose="00000506000000000000" pitchFamily="2" charset="0"/>
            </a:endParaRPr>
          </a:p>
        </p:txBody>
      </p:sp>
      <p:sp>
        <p:nvSpPr>
          <p:cNvPr id="15" name="Google Shape;442;p41">
            <a:extLst>
              <a:ext uri="{FF2B5EF4-FFF2-40B4-BE49-F238E27FC236}">
                <a16:creationId xmlns:a16="http://schemas.microsoft.com/office/drawing/2014/main" id="{80E7E975-AF8B-4E09-BA6B-7EB51622EDD3}"/>
              </a:ext>
            </a:extLst>
          </p:cNvPr>
          <p:cNvSpPr txBox="1">
            <a:spLocks/>
          </p:cNvSpPr>
          <p:nvPr/>
        </p:nvSpPr>
        <p:spPr>
          <a:xfrm>
            <a:off x="5109371" y="1298103"/>
            <a:ext cx="3943351" cy="6029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1. Central Corneal Thickness (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CCT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) factor applied output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algorithm</a:t>
            </a:r>
          </a:p>
        </p:txBody>
      </p:sp>
      <p:sp>
        <p:nvSpPr>
          <p:cNvPr id="18" name="Google Shape;442;p41">
            <a:extLst>
              <a:ext uri="{FF2B5EF4-FFF2-40B4-BE49-F238E27FC236}">
                <a16:creationId xmlns:a16="http://schemas.microsoft.com/office/drawing/2014/main" id="{E1BDE991-8617-45C9-84DE-E388600DC718}"/>
              </a:ext>
            </a:extLst>
          </p:cNvPr>
          <p:cNvSpPr txBox="1">
            <a:spLocks/>
          </p:cNvSpPr>
          <p:nvPr/>
        </p:nvSpPr>
        <p:spPr>
          <a:xfrm>
            <a:off x="364597" y="3223030"/>
            <a:ext cx="2320469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Reflective property of cornea</a:t>
            </a:r>
          </a:p>
        </p:txBody>
      </p:sp>
      <p:sp>
        <p:nvSpPr>
          <p:cNvPr id="19" name="Google Shape;442;p41">
            <a:extLst>
              <a:ext uri="{FF2B5EF4-FFF2-40B4-BE49-F238E27FC236}">
                <a16:creationId xmlns:a16="http://schemas.microsoft.com/office/drawing/2014/main" id="{201A1B23-6D73-4DF5-A1F8-D4F450FF4674}"/>
              </a:ext>
            </a:extLst>
          </p:cNvPr>
          <p:cNvSpPr txBox="1">
            <a:spLocks/>
          </p:cNvSpPr>
          <p:nvPr/>
        </p:nvSpPr>
        <p:spPr>
          <a:xfrm>
            <a:off x="5097700" y="2538970"/>
            <a:ext cx="3943351" cy="391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4. Components meets the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Medical ISO ,IEC ,ANSI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std</a:t>
            </a:r>
          </a:p>
        </p:txBody>
      </p:sp>
      <p:sp>
        <p:nvSpPr>
          <p:cNvPr id="20" name="Google Shape;442;p41">
            <a:extLst>
              <a:ext uri="{FF2B5EF4-FFF2-40B4-BE49-F238E27FC236}">
                <a16:creationId xmlns:a16="http://schemas.microsoft.com/office/drawing/2014/main" id="{C6ABC286-6C2F-4D6A-B123-CF33856705D5}"/>
              </a:ext>
            </a:extLst>
          </p:cNvPr>
          <p:cNvSpPr txBox="1">
            <a:spLocks/>
          </p:cNvSpPr>
          <p:nvPr/>
        </p:nvSpPr>
        <p:spPr>
          <a:xfrm>
            <a:off x="5144419" y="4322498"/>
            <a:ext cx="3892314" cy="430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9.Harmless  significant Emitter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880nm</a:t>
            </a:r>
          </a:p>
        </p:txBody>
      </p:sp>
      <p:sp>
        <p:nvSpPr>
          <p:cNvPr id="21" name="Google Shape;442;p41">
            <a:extLst>
              <a:ext uri="{FF2B5EF4-FFF2-40B4-BE49-F238E27FC236}">
                <a16:creationId xmlns:a16="http://schemas.microsoft.com/office/drawing/2014/main" id="{A9E00393-04E5-4DF1-8E68-0E4CD15F3CD6}"/>
              </a:ext>
            </a:extLst>
          </p:cNvPr>
          <p:cNvSpPr txBox="1">
            <a:spLocks/>
          </p:cNvSpPr>
          <p:nvPr/>
        </p:nvSpPr>
        <p:spPr>
          <a:xfrm>
            <a:off x="5121901" y="2819891"/>
            <a:ext cx="3006710" cy="492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5. Device Final Price range </a:t>
            </a:r>
            <a:r>
              <a:rPr lang="en-US" sz="2000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8k to 10k</a:t>
            </a:r>
            <a:endParaRPr lang="en-US" b="1" dirty="0">
              <a:solidFill>
                <a:schemeClr val="tx2">
                  <a:lumMod val="10000"/>
                </a:schemeClr>
              </a:solidFill>
              <a:latin typeface="Barlow Semi Condensed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AD4BC7-AA20-4AF9-9192-3DA9EFC82442}"/>
              </a:ext>
            </a:extLst>
          </p:cNvPr>
          <p:cNvSpPr txBox="1"/>
          <p:nvPr/>
        </p:nvSpPr>
        <p:spPr>
          <a:xfrm>
            <a:off x="62184" y="1958474"/>
            <a:ext cx="996176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ontserrat ExtraBold" panose="020B0604020202020204" charset="0"/>
              </a:rPr>
              <a:t>Methods</a:t>
            </a:r>
            <a:endParaRPr lang="en-IN" sz="1200" b="1" dirty="0">
              <a:latin typeface="Montserrat ExtraBold" panose="020B060402020202020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173BD0A-68DD-47CE-85C5-B5D927829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040" y="2167638"/>
            <a:ext cx="2168502" cy="1154540"/>
          </a:xfrm>
          <a:prstGeom prst="rect">
            <a:avLst/>
          </a:prstGeom>
        </p:spPr>
      </p:pic>
      <p:sp>
        <p:nvSpPr>
          <p:cNvPr id="37" name="Google Shape;442;p41">
            <a:extLst>
              <a:ext uri="{FF2B5EF4-FFF2-40B4-BE49-F238E27FC236}">
                <a16:creationId xmlns:a16="http://schemas.microsoft.com/office/drawing/2014/main" id="{448FDCE7-AF52-4EF8-84FA-80AB56A802D6}"/>
              </a:ext>
            </a:extLst>
          </p:cNvPr>
          <p:cNvSpPr txBox="1">
            <a:spLocks/>
          </p:cNvSpPr>
          <p:nvPr/>
        </p:nvSpPr>
        <p:spPr>
          <a:xfrm>
            <a:off x="3105462" y="3166748"/>
            <a:ext cx="1694986" cy="4000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Corneal hysteresis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F349EA-286A-48C0-9BEC-293EB53BDA1B}"/>
              </a:ext>
            </a:extLst>
          </p:cNvPr>
          <p:cNvCxnSpPr/>
          <p:nvPr/>
        </p:nvCxnSpPr>
        <p:spPr>
          <a:xfrm>
            <a:off x="5033019" y="1027293"/>
            <a:ext cx="0" cy="411620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374B6D5-0862-4003-B3D5-0320F954F5F3}"/>
              </a:ext>
            </a:extLst>
          </p:cNvPr>
          <p:cNvCxnSpPr>
            <a:cxnSpLocks/>
          </p:cNvCxnSpPr>
          <p:nvPr/>
        </p:nvCxnSpPr>
        <p:spPr>
          <a:xfrm>
            <a:off x="40617" y="3610920"/>
            <a:ext cx="4970835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42;p41">
            <a:extLst>
              <a:ext uri="{FF2B5EF4-FFF2-40B4-BE49-F238E27FC236}">
                <a16:creationId xmlns:a16="http://schemas.microsoft.com/office/drawing/2014/main" id="{8C0F4EFF-4CD0-4794-BE00-75A78B9C9634}"/>
              </a:ext>
            </a:extLst>
          </p:cNvPr>
          <p:cNvSpPr txBox="1">
            <a:spLocks/>
          </p:cNvSpPr>
          <p:nvPr/>
        </p:nvSpPr>
        <p:spPr>
          <a:xfrm>
            <a:off x="5107596" y="1812790"/>
            <a:ext cx="3943351" cy="391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2. Glaucoma identification using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Low hysteresis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value</a:t>
            </a:r>
          </a:p>
        </p:txBody>
      </p:sp>
      <p:sp>
        <p:nvSpPr>
          <p:cNvPr id="48" name="Google Shape;442;p41">
            <a:extLst>
              <a:ext uri="{FF2B5EF4-FFF2-40B4-BE49-F238E27FC236}">
                <a16:creationId xmlns:a16="http://schemas.microsoft.com/office/drawing/2014/main" id="{77FE0876-41AD-4A38-A289-05255992108E}"/>
              </a:ext>
            </a:extLst>
          </p:cNvPr>
          <p:cNvSpPr txBox="1">
            <a:spLocks/>
          </p:cNvSpPr>
          <p:nvPr/>
        </p:nvSpPr>
        <p:spPr>
          <a:xfrm>
            <a:off x="5097700" y="2149777"/>
            <a:ext cx="4133525" cy="430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3. Remote patient monitoring using 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IOT &amp;DATA ANALYTICS</a:t>
            </a:r>
            <a:endParaRPr lang="en-US" b="1" dirty="0">
              <a:solidFill>
                <a:schemeClr val="tx2">
                  <a:lumMod val="10000"/>
                </a:schemeClr>
              </a:solidFill>
              <a:latin typeface="Barlow Semi Condensed" panose="020B0604020202020204" charset="0"/>
            </a:endParaRPr>
          </a:p>
        </p:txBody>
      </p:sp>
      <p:sp>
        <p:nvSpPr>
          <p:cNvPr id="49" name="Google Shape;442;p41">
            <a:extLst>
              <a:ext uri="{FF2B5EF4-FFF2-40B4-BE49-F238E27FC236}">
                <a16:creationId xmlns:a16="http://schemas.microsoft.com/office/drawing/2014/main" id="{1AE2E8C0-C017-485C-A719-76B4667254F9}"/>
              </a:ext>
            </a:extLst>
          </p:cNvPr>
          <p:cNvSpPr txBox="1">
            <a:spLocks/>
          </p:cNvSpPr>
          <p:nvPr/>
        </p:nvSpPr>
        <p:spPr>
          <a:xfrm>
            <a:off x="5121901" y="3252705"/>
            <a:ext cx="3937351" cy="430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6.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Bernoulli’s theorem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to maintain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Constant pressure </a:t>
            </a:r>
          </a:p>
        </p:txBody>
      </p:sp>
      <p:sp>
        <p:nvSpPr>
          <p:cNvPr id="50" name="Google Shape;442;p41">
            <a:extLst>
              <a:ext uri="{FF2B5EF4-FFF2-40B4-BE49-F238E27FC236}">
                <a16:creationId xmlns:a16="http://schemas.microsoft.com/office/drawing/2014/main" id="{5C32F89B-77EB-4524-8CE5-6FC88FAF5825}"/>
              </a:ext>
            </a:extLst>
          </p:cNvPr>
          <p:cNvSpPr txBox="1">
            <a:spLocks/>
          </p:cNvSpPr>
          <p:nvPr/>
        </p:nvSpPr>
        <p:spPr>
          <a:xfrm>
            <a:off x="5121901" y="3629132"/>
            <a:ext cx="3937350" cy="430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7. Reliable and precise IOP even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after Corneal Surgery</a:t>
            </a:r>
          </a:p>
        </p:txBody>
      </p:sp>
      <p:sp>
        <p:nvSpPr>
          <p:cNvPr id="51" name="Google Shape;442;p41">
            <a:extLst>
              <a:ext uri="{FF2B5EF4-FFF2-40B4-BE49-F238E27FC236}">
                <a16:creationId xmlns:a16="http://schemas.microsoft.com/office/drawing/2014/main" id="{C5B279B7-DAF3-4BAE-9221-39EA83945394}"/>
              </a:ext>
            </a:extLst>
          </p:cNvPr>
          <p:cNvSpPr txBox="1">
            <a:spLocks/>
          </p:cNvSpPr>
          <p:nvPr/>
        </p:nvSpPr>
        <p:spPr>
          <a:xfrm>
            <a:off x="5144419" y="3948766"/>
            <a:ext cx="3892314" cy="430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8.Weight of the final Product is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750g </a:t>
            </a:r>
          </a:p>
        </p:txBody>
      </p:sp>
      <p:sp>
        <p:nvSpPr>
          <p:cNvPr id="52" name="Google Shape;442;p41">
            <a:extLst>
              <a:ext uri="{FF2B5EF4-FFF2-40B4-BE49-F238E27FC236}">
                <a16:creationId xmlns:a16="http://schemas.microsoft.com/office/drawing/2014/main" id="{AC436B15-FC68-40D3-A03F-A5AFCAB55345}"/>
              </a:ext>
            </a:extLst>
          </p:cNvPr>
          <p:cNvSpPr txBox="1">
            <a:spLocks/>
          </p:cNvSpPr>
          <p:nvPr/>
        </p:nvSpPr>
        <p:spPr>
          <a:xfrm>
            <a:off x="5123218" y="4718958"/>
            <a:ext cx="3892314" cy="430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10.Optimized components for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50 mmHg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61DB772-C21A-4567-8885-0CFDDFF93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9" y="2266339"/>
            <a:ext cx="1489050" cy="100388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3979411-5F85-4B32-8996-72CF34CD4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9451" y="2268745"/>
            <a:ext cx="1461207" cy="985117"/>
          </a:xfrm>
          <a:prstGeom prst="rect">
            <a:avLst/>
          </a:prstGeom>
        </p:spPr>
      </p:pic>
      <p:sp>
        <p:nvSpPr>
          <p:cNvPr id="57" name="Google Shape;442;p41">
            <a:extLst>
              <a:ext uri="{FF2B5EF4-FFF2-40B4-BE49-F238E27FC236}">
                <a16:creationId xmlns:a16="http://schemas.microsoft.com/office/drawing/2014/main" id="{E598DC44-6EE6-4FAA-9472-1A148F6EB4BC}"/>
              </a:ext>
            </a:extLst>
          </p:cNvPr>
          <p:cNvSpPr txBox="1">
            <a:spLocks/>
          </p:cNvSpPr>
          <p:nvPr/>
        </p:nvSpPr>
        <p:spPr>
          <a:xfrm>
            <a:off x="70922" y="4004423"/>
            <a:ext cx="4883723" cy="430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1.Even in low-cost ,it provides accurate results through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ergonomic components</a:t>
            </a:r>
          </a:p>
        </p:txBody>
      </p:sp>
      <p:sp>
        <p:nvSpPr>
          <p:cNvPr id="58" name="Google Shape;442;p41">
            <a:extLst>
              <a:ext uri="{FF2B5EF4-FFF2-40B4-BE49-F238E27FC236}">
                <a16:creationId xmlns:a16="http://schemas.microsoft.com/office/drawing/2014/main" id="{FA3E27A0-94A7-4BE5-8F67-D05B5D0D8A38}"/>
              </a:ext>
            </a:extLst>
          </p:cNvPr>
          <p:cNvSpPr txBox="1">
            <a:spLocks/>
          </p:cNvSpPr>
          <p:nvPr/>
        </p:nvSpPr>
        <p:spPr>
          <a:xfrm>
            <a:off x="40617" y="4358658"/>
            <a:ext cx="4631845" cy="430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2.Portable and Light weight because of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Miniature components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  </a:t>
            </a:r>
          </a:p>
        </p:txBody>
      </p:sp>
      <p:sp>
        <p:nvSpPr>
          <p:cNvPr id="59" name="Google Shape;442;p41">
            <a:extLst>
              <a:ext uri="{FF2B5EF4-FFF2-40B4-BE49-F238E27FC236}">
                <a16:creationId xmlns:a16="http://schemas.microsoft.com/office/drawing/2014/main" id="{83289252-30B9-4250-8956-1BF12C1E778C}"/>
              </a:ext>
            </a:extLst>
          </p:cNvPr>
          <p:cNvSpPr txBox="1">
            <a:spLocks/>
          </p:cNvSpPr>
          <p:nvPr/>
        </p:nvSpPr>
        <p:spPr>
          <a:xfrm>
            <a:off x="23278" y="4642689"/>
            <a:ext cx="4631845" cy="430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3.Non-contact due to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Ocular response analyzer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847297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BD77342-EE66-47A8-873F-ADE4DDB21C08}"/>
              </a:ext>
            </a:extLst>
          </p:cNvPr>
          <p:cNvSpPr/>
          <p:nvPr/>
        </p:nvSpPr>
        <p:spPr>
          <a:xfrm>
            <a:off x="5280007" y="780447"/>
            <a:ext cx="3061136" cy="1299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26D7BCD-0003-49E0-8C32-136A9E19375A}"/>
              </a:ext>
            </a:extLst>
          </p:cNvPr>
          <p:cNvSpPr/>
          <p:nvPr/>
        </p:nvSpPr>
        <p:spPr>
          <a:xfrm>
            <a:off x="474403" y="2178231"/>
            <a:ext cx="1974994" cy="996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626ACE4-42BA-4E71-A2A7-4C657895FCD7}"/>
              </a:ext>
            </a:extLst>
          </p:cNvPr>
          <p:cNvSpPr/>
          <p:nvPr/>
        </p:nvSpPr>
        <p:spPr>
          <a:xfrm>
            <a:off x="-4863" y="3337281"/>
            <a:ext cx="2733663" cy="1405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33CA85C-46E9-473A-BC65-2B4F4E9DF77E}"/>
              </a:ext>
            </a:extLst>
          </p:cNvPr>
          <p:cNvSpPr/>
          <p:nvPr/>
        </p:nvSpPr>
        <p:spPr>
          <a:xfrm>
            <a:off x="1236231" y="732517"/>
            <a:ext cx="2860698" cy="1364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Google Shape;268;p35">
            <a:extLst>
              <a:ext uri="{FF2B5EF4-FFF2-40B4-BE49-F238E27FC236}">
                <a16:creationId xmlns:a16="http://schemas.microsoft.com/office/drawing/2014/main" id="{B298073E-5C6E-4C5E-AAA7-6DB9D7AD103C}"/>
              </a:ext>
            </a:extLst>
          </p:cNvPr>
          <p:cNvSpPr/>
          <p:nvPr/>
        </p:nvSpPr>
        <p:spPr>
          <a:xfrm>
            <a:off x="90757" y="44468"/>
            <a:ext cx="1042955" cy="99677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69;p35">
            <a:extLst>
              <a:ext uri="{FF2B5EF4-FFF2-40B4-BE49-F238E27FC236}">
                <a16:creationId xmlns:a16="http://schemas.microsoft.com/office/drawing/2014/main" id="{3FA26C4D-6B83-4F8C-9D2B-AFE8517D526A}"/>
              </a:ext>
            </a:extLst>
          </p:cNvPr>
          <p:cNvSpPr txBox="1">
            <a:spLocks/>
          </p:cNvSpPr>
          <p:nvPr/>
        </p:nvSpPr>
        <p:spPr>
          <a:xfrm>
            <a:off x="2030467" y="53912"/>
            <a:ext cx="4758365" cy="697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800" dirty="0">
                <a:solidFill>
                  <a:schemeClr val="accent5">
                    <a:lumMod val="50000"/>
                  </a:schemeClr>
                </a:solidFill>
                <a:latin typeface="Montserrat ExtraBold" panose="020B0604020202020204" charset="0"/>
              </a:rPr>
              <a:t>Technical</a:t>
            </a:r>
            <a:r>
              <a:rPr lang="en-IN" sz="2800" dirty="0">
                <a:solidFill>
                  <a:srgbClr val="5CFFA6"/>
                </a:solidFill>
                <a:latin typeface="Montserrat ExtraBold" panose="020B0604020202020204" charset="0"/>
              </a:rPr>
              <a:t> </a:t>
            </a:r>
            <a:r>
              <a:rPr lang="en-IN" sz="2800" dirty="0">
                <a:solidFill>
                  <a:schemeClr val="tx2">
                    <a:lumMod val="10000"/>
                  </a:schemeClr>
                </a:solidFill>
                <a:latin typeface="Montserrat ExtraBold" panose="020B0604020202020204" charset="0"/>
              </a:rPr>
              <a:t>Approach</a:t>
            </a:r>
          </a:p>
        </p:txBody>
      </p:sp>
      <p:pic>
        <p:nvPicPr>
          <p:cNvPr id="4" name="Google Shape;93;p2">
            <a:extLst>
              <a:ext uri="{FF2B5EF4-FFF2-40B4-BE49-F238E27FC236}">
                <a16:creationId xmlns:a16="http://schemas.microsoft.com/office/drawing/2014/main" id="{DC9ECC3D-196B-4697-B16A-D0ECDA12E8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3841" y="120171"/>
            <a:ext cx="949190" cy="6076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5B235-A2C6-4981-8F4B-D9620F5C5EC0}"/>
              </a:ext>
            </a:extLst>
          </p:cNvPr>
          <p:cNvSpPr txBox="1"/>
          <p:nvPr/>
        </p:nvSpPr>
        <p:spPr>
          <a:xfrm rot="18362695">
            <a:off x="3071376" y="2564138"/>
            <a:ext cx="157390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ExtraBold" panose="020B0604020202020204" charset="0"/>
              </a:rPr>
              <a:t>Hardware</a:t>
            </a:r>
            <a:endParaRPr lang="en-IN" b="1" dirty="0">
              <a:latin typeface="Montserrat ExtraBold" panose="020B0604020202020204" charset="0"/>
            </a:endParaRPr>
          </a:p>
        </p:txBody>
      </p:sp>
      <p:sp>
        <p:nvSpPr>
          <p:cNvPr id="10" name="Google Shape;442;p41">
            <a:extLst>
              <a:ext uri="{FF2B5EF4-FFF2-40B4-BE49-F238E27FC236}">
                <a16:creationId xmlns:a16="http://schemas.microsoft.com/office/drawing/2014/main" id="{48459AFA-EEAF-4788-A77C-E36AD10E64C7}"/>
              </a:ext>
            </a:extLst>
          </p:cNvPr>
          <p:cNvSpPr txBox="1">
            <a:spLocks/>
          </p:cNvSpPr>
          <p:nvPr/>
        </p:nvSpPr>
        <p:spPr>
          <a:xfrm>
            <a:off x="40118" y="3386946"/>
            <a:ext cx="2510645" cy="1239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IR Unit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:</a:t>
            </a:r>
          </a:p>
          <a:p>
            <a:endParaRPr lang="en-US" sz="400" dirty="0">
              <a:solidFill>
                <a:schemeClr val="tx2">
                  <a:lumMod val="10000"/>
                </a:schemeClr>
              </a:solidFill>
              <a:latin typeface="Barlow Semi Condensed" panose="020B0604020202020204" charset="0"/>
            </a:endParaRPr>
          </a:p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1.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Harmless Power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IR Emitter (880nm)</a:t>
            </a:r>
          </a:p>
          <a:p>
            <a:pPr marL="342900" indent="-342900">
              <a:buAutoNum type="arabicPeriod"/>
            </a:pPr>
            <a:endParaRPr lang="en-US" sz="600" dirty="0">
              <a:solidFill>
                <a:schemeClr val="tx2">
                  <a:lumMod val="10000"/>
                </a:schemeClr>
              </a:solidFill>
              <a:latin typeface="Barlow Semi Condensed" panose="020B0604020202020204" charset="0"/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2.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Photo-Diode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 (700-1100nm)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Response in Nano Seconds.</a:t>
            </a:r>
          </a:p>
        </p:txBody>
      </p:sp>
      <p:sp>
        <p:nvSpPr>
          <p:cNvPr id="12" name="Google Shape;442;p41">
            <a:extLst>
              <a:ext uri="{FF2B5EF4-FFF2-40B4-BE49-F238E27FC236}">
                <a16:creationId xmlns:a16="http://schemas.microsoft.com/office/drawing/2014/main" id="{667A46A0-4CFD-4215-B4F8-907BECC20297}"/>
              </a:ext>
            </a:extLst>
          </p:cNvPr>
          <p:cNvSpPr txBox="1">
            <a:spLocks/>
          </p:cNvSpPr>
          <p:nvPr/>
        </p:nvSpPr>
        <p:spPr>
          <a:xfrm>
            <a:off x="5347330" y="1165437"/>
            <a:ext cx="3087042" cy="707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Controller Unit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: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   1.ESP 32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Wifi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 ,Bluetooth Development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   2.Data Rate: 150Mbps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   3.Frequency :2.4 GHz</a:t>
            </a:r>
            <a:endParaRPr lang="en-US" dirty="0"/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Barlow Semi Condensed" panose="020B060402020202020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Barlow Semi Condensed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01FA8-4683-4B1C-B513-472708ACE6F4}"/>
              </a:ext>
            </a:extLst>
          </p:cNvPr>
          <p:cNvSpPr txBox="1"/>
          <p:nvPr/>
        </p:nvSpPr>
        <p:spPr>
          <a:xfrm>
            <a:off x="3520756" y="3467007"/>
            <a:ext cx="183712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ExtraBold" panose="020B0604020202020204" charset="0"/>
              </a:rPr>
              <a:t>Software</a:t>
            </a:r>
            <a:endParaRPr lang="en-IN" b="1" dirty="0">
              <a:latin typeface="Montserrat ExtraBold" panose="020B0604020202020204" charset="0"/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98812F1-3605-4409-BBB9-D9EBB19CA1A5}"/>
              </a:ext>
            </a:extLst>
          </p:cNvPr>
          <p:cNvSpPr/>
          <p:nvPr/>
        </p:nvSpPr>
        <p:spPr>
          <a:xfrm>
            <a:off x="3476557" y="4387513"/>
            <a:ext cx="1919925" cy="679529"/>
          </a:xfrm>
          <a:prstGeom prst="flowChartAlternateProcess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Barlow Semi Condensed" panose="020B0604020202020204" charset="0"/>
              </a:rPr>
              <a:t>Dynamic Applanation Tonometry Algorithm +CCT +Corneal Hysteresis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03C277-7DC4-4972-B28C-7D61D5798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5333" y1="36000" x2="83333" y2="25333"/>
                        <a14:foregroundMark x1="73333" y1="42667" x2="88000" y2="34000"/>
                        <a14:foregroundMark x1="48667" y1="66000" x2="28667" y2="7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65941">
            <a:off x="2039191" y="3222300"/>
            <a:ext cx="797016" cy="7970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D18CC5-5C43-4202-9CE8-A4F5A4EDB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460" y1="49603" x2="42460" y2="49603"/>
                        <a14:foregroundMark x1="42460" y1="49603" x2="42460" y2="49603"/>
                        <a14:foregroundMark x1="42460" y1="49603" x2="63492" y2="52381"/>
                        <a14:foregroundMark x1="63492" y1="52381" x2="51984" y2="40476"/>
                        <a14:foregroundMark x1="51984" y1="40476" x2="26587" y2="45635"/>
                        <a14:foregroundMark x1="73413" y1="39683" x2="73810" y2="54762"/>
                        <a14:foregroundMark x1="73810" y1="54762" x2="59127" y2="61111"/>
                        <a14:foregroundMark x1="59127" y1="61111" x2="34127" y2="60317"/>
                        <a14:foregroundMark x1="24206" y1="36905" x2="24603" y2="61905"/>
                        <a14:foregroundMark x1="45635" y1="63095" x2="27381" y2="62302"/>
                        <a14:foregroundMark x1="27778" y1="35317" x2="75397" y2="34127"/>
                        <a14:foregroundMark x1="75397" y1="34127" x2="75794" y2="41667"/>
                        <a14:foregroundMark x1="74603" y1="35317" x2="40476" y2="34921"/>
                        <a14:foregroundMark x1="78175" y1="75397" x2="28571" y2="75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0171" y="3857488"/>
            <a:ext cx="833458" cy="8334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023D76-1D84-4162-8B0C-FA623F59D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8277" y1="72358" x2="18592" y2="73171"/>
                        <a14:foregroundMark x1="33193" y1="61179" x2="40126" y2="62195"/>
                        <a14:foregroundMark x1="40126" y1="62195" x2="32563" y2="62805"/>
                        <a14:foregroundMark x1="24370" y1="62398" x2="26996" y2="63008"/>
                        <a14:foregroundMark x1="59244" y1="27033" x2="61345" y2="60976"/>
                        <a14:foregroundMark x1="31303" y1="64431" x2="29517" y2="66870"/>
                        <a14:foregroundMark x1="39247" y1="40854" x2="40126" y2="40854"/>
                        <a14:backgroundMark x1="28571" y1="36585" x2="29097" y2="48577"/>
                        <a14:backgroundMark x1="26996" y1="50000" x2="26681" y2="51220"/>
                        <a14:backgroundMark x1="34769" y1="34959" x2="41912" y2="34553"/>
                        <a14:backgroundMark x1="41912" y1="34553" x2="48845" y2="34756"/>
                        <a14:backgroundMark x1="31513" y1="71138" x2="45588" y2="71138"/>
                        <a14:backgroundMark x1="26996" y1="71545" x2="26891" y2="74187"/>
                        <a14:backgroundMark x1="33824" y1="45732" x2="30672" y2="45528"/>
                        <a14:backgroundMark x1="36450" y1="45935" x2="37920" y2="48171"/>
                        <a14:backgroundMark x1="47164" y1="36179" x2="30882" y2="33740"/>
                        <a14:backgroundMark x1="30882" y1="33740" x2="30882" y2="33740"/>
                        <a14:backgroundMark x1="46008" y1="39431" x2="49370" y2="39228"/>
                        <a14:backgroundMark x1="39181" y1="40650" x2="37710" y2="40650"/>
                        <a14:backgroundMark x1="36975" y1="41260" x2="38971" y2="4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78" y="1120373"/>
            <a:ext cx="1312812" cy="67847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80E386D-68BF-437E-B44F-E58CE8CAD752}"/>
              </a:ext>
            </a:extLst>
          </p:cNvPr>
          <p:cNvSpPr/>
          <p:nvPr/>
        </p:nvSpPr>
        <p:spPr>
          <a:xfrm>
            <a:off x="3520755" y="2170955"/>
            <a:ext cx="1816218" cy="1282404"/>
          </a:xfrm>
          <a:prstGeom prst="triangl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7" t="528" r="-397" b="-30107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6031B8-6A21-44DA-A364-886C5053020F}"/>
              </a:ext>
            </a:extLst>
          </p:cNvPr>
          <p:cNvSpPr txBox="1"/>
          <p:nvPr/>
        </p:nvSpPr>
        <p:spPr>
          <a:xfrm rot="3299791">
            <a:off x="4218891" y="2569602"/>
            <a:ext cx="158321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ExtraBold" panose="020B0604020202020204" charset="0"/>
              </a:rPr>
              <a:t>IOT</a:t>
            </a:r>
            <a:endParaRPr lang="en-IN" b="1" dirty="0">
              <a:latin typeface="Montserrat ExtraBold" panose="020B0604020202020204" charset="0"/>
            </a:endParaRPr>
          </a:p>
        </p:txBody>
      </p:sp>
      <p:sp>
        <p:nvSpPr>
          <p:cNvPr id="29" name="Google Shape;442;p41">
            <a:extLst>
              <a:ext uri="{FF2B5EF4-FFF2-40B4-BE49-F238E27FC236}">
                <a16:creationId xmlns:a16="http://schemas.microsoft.com/office/drawing/2014/main" id="{C2DA67A8-1E48-42AC-951E-0538C7E28F1D}"/>
              </a:ext>
            </a:extLst>
          </p:cNvPr>
          <p:cNvSpPr txBox="1">
            <a:spLocks/>
          </p:cNvSpPr>
          <p:nvPr/>
        </p:nvSpPr>
        <p:spPr>
          <a:xfrm>
            <a:off x="2466709" y="865841"/>
            <a:ext cx="1669457" cy="1324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Air-Puff Unit :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1.Air-Intaker 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2.Pressure-Regulator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3.Solenoid-Valve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/>
              </a:rPr>
              <a:t>4.Round-Jet Nozzle</a:t>
            </a:r>
            <a:endParaRPr lang="en-US" dirty="0">
              <a:solidFill>
                <a:schemeClr val="tx2">
                  <a:lumMod val="10000"/>
                </a:schemeClr>
              </a:solidFill>
              <a:latin typeface="Barlow Semi Condensed" panose="020B0604020202020204" charset="0"/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5.Connecting pipes</a:t>
            </a:r>
          </a:p>
          <a:p>
            <a:pPr algn="ctr"/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F4AB54-3F11-4901-BF4D-EC9DEB53AB99}"/>
              </a:ext>
            </a:extLst>
          </p:cNvPr>
          <p:cNvCxnSpPr>
            <a:cxnSpLocks/>
          </p:cNvCxnSpPr>
          <p:nvPr/>
        </p:nvCxnSpPr>
        <p:spPr>
          <a:xfrm flipH="1">
            <a:off x="2334163" y="3451931"/>
            <a:ext cx="1188086" cy="16915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A2D333-C4D3-4235-A3A7-9AC9FC9FDA92}"/>
              </a:ext>
            </a:extLst>
          </p:cNvPr>
          <p:cNvCxnSpPr>
            <a:cxnSpLocks/>
          </p:cNvCxnSpPr>
          <p:nvPr/>
        </p:nvCxnSpPr>
        <p:spPr>
          <a:xfrm flipH="1" flipV="1">
            <a:off x="5329353" y="3444874"/>
            <a:ext cx="1207499" cy="16986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8DF1669D-0274-43EA-A333-6027E3B69E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907" b="90717" l="9892" r="89954">
                        <a14:foregroundMark x1="28903" y1="26160" x2="28903" y2="26160"/>
                        <a14:foregroundMark x1="51005" y1="14768" x2="51005" y2="14768"/>
                        <a14:foregroundMark x1="50077" y1="9916" x2="50077" y2="9916"/>
                        <a14:foregroundMark x1="49459" y1="90928" x2="49459" y2="90928"/>
                        <a14:foregroundMark x1="50386" y1="5907" x2="50386" y2="5907"/>
                        <a14:foregroundMark x1="50386" y1="5907" x2="50386" y2="5907"/>
                        <a14:backgroundMark x1="50386" y1="5485" x2="50386" y2="54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2239" y="3841453"/>
            <a:ext cx="777396" cy="56953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77BE67A-D40C-4112-9C1D-DE98523EC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000" b="93333" l="9778" r="89778">
                        <a14:foregroundMark x1="52000" y1="8444" x2="52000" y2="8444"/>
                        <a14:foregroundMark x1="51111" y1="93333" x2="51111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2856" y="3829828"/>
            <a:ext cx="569310" cy="56931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93AF1F-2D25-4266-87FB-BA6BE46EE7A8}"/>
              </a:ext>
            </a:extLst>
          </p:cNvPr>
          <p:cNvCxnSpPr>
            <a:cxnSpLocks/>
          </p:cNvCxnSpPr>
          <p:nvPr/>
        </p:nvCxnSpPr>
        <p:spPr>
          <a:xfrm flipH="1" flipV="1">
            <a:off x="4409649" y="588821"/>
            <a:ext cx="18837" cy="15684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1DBBE6F-493D-4381-AD09-15C6AADB403A}"/>
              </a:ext>
            </a:extLst>
          </p:cNvPr>
          <p:cNvCxnSpPr>
            <a:cxnSpLocks/>
          </p:cNvCxnSpPr>
          <p:nvPr/>
        </p:nvCxnSpPr>
        <p:spPr>
          <a:xfrm>
            <a:off x="2578051" y="575172"/>
            <a:ext cx="373146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057577C6-6187-4046-81A6-94ADEF43CB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93" b="96350" l="10000" r="96500">
                        <a14:foregroundMark x1="10400" y1="47124" x2="12200" y2="50664"/>
                        <a14:foregroundMark x1="45800" y1="8186" x2="38600" y2="13496"/>
                        <a14:foregroundMark x1="38600" y1="13496" x2="27000" y2="28761"/>
                        <a14:foregroundMark x1="23200" y1="31305" x2="13200" y2="42810"/>
                        <a14:foregroundMark x1="47600" y1="76549" x2="54600" y2="82412"/>
                        <a14:foregroundMark x1="54600" y1="82412" x2="55600" y2="89159"/>
                        <a14:foregroundMark x1="55600" y1="89159" x2="55600" y2="89159"/>
                        <a14:foregroundMark x1="53500" y1="90265" x2="55400" y2="90708"/>
                        <a14:foregroundMark x1="52400" y1="89049" x2="50700" y2="90376"/>
                        <a14:foregroundMark x1="53500" y1="94912" x2="53100" y2="96350"/>
                        <a14:foregroundMark x1="92500" y1="45796" x2="93100" y2="44580"/>
                        <a14:foregroundMark x1="96500" y1="44580" x2="95300" y2="48894"/>
                        <a14:foregroundMark x1="55200" y1="7412" x2="51500" y2="4093"/>
                        <a14:foregroundMark x1="51500" y1="7965" x2="51300" y2="7965"/>
                        <a14:foregroundMark x1="51300" y1="9071" x2="51700" y2="7743"/>
                        <a14:foregroundMark x1="52000" y1="5088" x2="49300" y2="77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997" y="2294155"/>
            <a:ext cx="846161" cy="764930"/>
          </a:xfrm>
          <a:prstGeom prst="rect">
            <a:avLst/>
          </a:prstGeom>
        </p:spPr>
      </p:pic>
      <p:sp>
        <p:nvSpPr>
          <p:cNvPr id="64" name="Google Shape;442;p41">
            <a:extLst>
              <a:ext uri="{FF2B5EF4-FFF2-40B4-BE49-F238E27FC236}">
                <a16:creationId xmlns:a16="http://schemas.microsoft.com/office/drawing/2014/main" id="{1B5F3697-CF8D-4055-A65F-D3B66451B5B4}"/>
              </a:ext>
            </a:extLst>
          </p:cNvPr>
          <p:cNvSpPr txBox="1">
            <a:spLocks/>
          </p:cNvSpPr>
          <p:nvPr/>
        </p:nvSpPr>
        <p:spPr>
          <a:xfrm>
            <a:off x="1181932" y="2594881"/>
            <a:ext cx="2963904" cy="555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Display: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1.OLED module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2.Self Luminous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3.I2C protocol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Barlow Semi Condensed" panose="020B060402020202020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Barlow Semi Condensed" panose="020B060402020202020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ABAADE2-59D3-4D98-AA6C-0CFC03566B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78" b="89778" l="8000" r="93333">
                        <a14:foregroundMark x1="8000" y1="34222" x2="9778" y2="32444"/>
                        <a14:foregroundMark x1="36444" y1="11111" x2="37778" y2="9778"/>
                        <a14:foregroundMark x1="76517" y1="75394" x2="74222" y2="76889"/>
                        <a14:foregroundMark x1="93333" y1="64444" x2="81097" y2="72412"/>
                        <a14:foregroundMark x1="74222" y1="76889" x2="71556" y2="80444"/>
                        <a14:foregroundMark x1="9778" y1="45333" x2="9778" y2="45778"/>
                        <a14:foregroundMark x1="10222" y1="45778" x2="52000" y2="81778"/>
                        <a14:foregroundMark x1="52000" y1="84889" x2="44889" y2="83111"/>
                        <a14:foregroundMark x1="78430" y1="77230" x2="68889" y2="84444"/>
                        <a14:foregroundMark x1="87111" y1="70667" x2="82729" y2="73980"/>
                        <a14:foregroundMark x1="68889" y1="84444" x2="68444" y2="86222"/>
                        <a14:foregroundMark x1="85315" y1="76462" x2="88000" y2="73778"/>
                        <a14:foregroundMark x1="80444" y1="81333" x2="81551" y2="80226"/>
                        <a14:backgroundMark x1="86222" y1="77333" x2="81778" y2="80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35411">
            <a:off x="7069538" y="1113939"/>
            <a:ext cx="1070987" cy="107098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36F8E06-D869-4ABE-B7ED-77654756D7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1495" y="2126510"/>
            <a:ext cx="1668821" cy="166882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37C052-ACCF-46E8-A3D3-D315E3D5C10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53933" y="3578219"/>
            <a:ext cx="1381092" cy="1381092"/>
          </a:xfrm>
          <a:prstGeom prst="rect">
            <a:avLst/>
          </a:prstGeom>
        </p:spPr>
      </p:pic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9A1DF2EF-1561-44BC-BA71-7EB2417EA2C2}"/>
              </a:ext>
            </a:extLst>
          </p:cNvPr>
          <p:cNvCxnSpPr>
            <a:cxnSpLocks/>
          </p:cNvCxnSpPr>
          <p:nvPr/>
        </p:nvCxnSpPr>
        <p:spPr>
          <a:xfrm flipV="1">
            <a:off x="4882683" y="1929300"/>
            <a:ext cx="412783" cy="327393"/>
          </a:xfrm>
          <a:prstGeom prst="curvedConnector3">
            <a:avLst/>
          </a:prstGeom>
          <a:ln w="22225"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D02841CC-9DD1-44B1-B35A-1F6377BE3597}"/>
              </a:ext>
            </a:extLst>
          </p:cNvPr>
          <p:cNvCxnSpPr>
            <a:cxnSpLocks/>
            <a:stCxn id="67" idx="2"/>
          </p:cNvCxnSpPr>
          <p:nvPr/>
        </p:nvCxnSpPr>
        <p:spPr>
          <a:xfrm rot="5400000">
            <a:off x="6992166" y="2083878"/>
            <a:ext cx="801715" cy="894792"/>
          </a:xfrm>
          <a:prstGeom prst="curvedConnector2">
            <a:avLst/>
          </a:prstGeom>
          <a:ln w="22225"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8B12802E-BDC0-4B92-BC46-ED49B22B9478}"/>
              </a:ext>
            </a:extLst>
          </p:cNvPr>
          <p:cNvCxnSpPr>
            <a:cxnSpLocks/>
            <a:endCxn id="72" idx="1"/>
          </p:cNvCxnSpPr>
          <p:nvPr/>
        </p:nvCxnSpPr>
        <p:spPr>
          <a:xfrm rot="16200000" flipH="1">
            <a:off x="6597035" y="3311866"/>
            <a:ext cx="972471" cy="941326"/>
          </a:xfrm>
          <a:prstGeom prst="curvedConnector2">
            <a:avLst/>
          </a:prstGeom>
          <a:ln w="22225"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27FA47D-B79B-4B46-B3CC-C306B855E1B5}"/>
              </a:ext>
            </a:extLst>
          </p:cNvPr>
          <p:cNvSpPr/>
          <p:nvPr/>
        </p:nvSpPr>
        <p:spPr>
          <a:xfrm>
            <a:off x="6718283" y="3078888"/>
            <a:ext cx="1205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Data on cloud </a:t>
            </a:r>
            <a:endParaRPr lang="en-IN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01FB9DE-7E18-419F-A0C6-93B15DEFCCFA}"/>
              </a:ext>
            </a:extLst>
          </p:cNvPr>
          <p:cNvSpPr/>
          <p:nvPr/>
        </p:nvSpPr>
        <p:spPr>
          <a:xfrm>
            <a:off x="7553933" y="4776525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Remote monitoring</a:t>
            </a:r>
            <a:endParaRPr lang="en-IN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C8EBD456-8258-488E-A3F8-6908BA53A8D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5729" t="10778" r="14578" b="10579"/>
          <a:stretch/>
        </p:blipFill>
        <p:spPr>
          <a:xfrm>
            <a:off x="6273449" y="3930752"/>
            <a:ext cx="1311641" cy="832560"/>
          </a:xfrm>
          <a:prstGeom prst="rect">
            <a:avLst/>
          </a:prstGeom>
        </p:spPr>
      </p:pic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32FDBCCE-6E36-4636-87D7-5851FCC4FECD}"/>
              </a:ext>
            </a:extLst>
          </p:cNvPr>
          <p:cNvCxnSpPr>
            <a:cxnSpLocks/>
            <a:stCxn id="9" idx="3"/>
            <a:endCxn id="68" idx="1"/>
          </p:cNvCxnSpPr>
          <p:nvPr/>
        </p:nvCxnSpPr>
        <p:spPr>
          <a:xfrm rot="5400000" flipH="1" flipV="1">
            <a:off x="4474940" y="1276663"/>
            <a:ext cx="651516" cy="958618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F34871AF-7D68-4F3A-9C49-C4BED93A07B3}"/>
              </a:ext>
            </a:extLst>
          </p:cNvPr>
          <p:cNvCxnSpPr>
            <a:endCxn id="29" idx="2"/>
          </p:cNvCxnSpPr>
          <p:nvPr/>
        </p:nvCxnSpPr>
        <p:spPr>
          <a:xfrm rot="10800000">
            <a:off x="3301439" y="2190360"/>
            <a:ext cx="430503" cy="340914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9423CC15-5451-4904-B43C-3715237B0F4F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>
            <a:off x="2449398" y="2676620"/>
            <a:ext cx="1159767" cy="163312"/>
          </a:xfrm>
          <a:prstGeom prst="curved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Curved 107">
            <a:extLst>
              <a:ext uri="{FF2B5EF4-FFF2-40B4-BE49-F238E27FC236}">
                <a16:creationId xmlns:a16="http://schemas.microsoft.com/office/drawing/2014/main" id="{5053EEE2-4865-4E50-9854-FDCB447EA600}"/>
              </a:ext>
            </a:extLst>
          </p:cNvPr>
          <p:cNvCxnSpPr>
            <a:cxnSpLocks/>
          </p:cNvCxnSpPr>
          <p:nvPr/>
        </p:nvCxnSpPr>
        <p:spPr>
          <a:xfrm rot="5400000">
            <a:off x="2840644" y="3167500"/>
            <a:ext cx="368747" cy="638553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F2811F1C-913C-4E06-8716-4A628DF3C2EF}"/>
              </a:ext>
            </a:extLst>
          </p:cNvPr>
          <p:cNvCxnSpPr>
            <a:stCxn id="13" idx="3"/>
            <a:endCxn id="28" idx="3"/>
          </p:cNvCxnSpPr>
          <p:nvPr/>
        </p:nvCxnSpPr>
        <p:spPr>
          <a:xfrm flipV="1">
            <a:off x="5357878" y="3371910"/>
            <a:ext cx="106706" cy="248986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Curved 114">
            <a:extLst>
              <a:ext uri="{FF2B5EF4-FFF2-40B4-BE49-F238E27FC236}">
                <a16:creationId xmlns:a16="http://schemas.microsoft.com/office/drawing/2014/main" id="{DF2456D9-B63E-4A44-A5DF-5D30E3D55A86}"/>
              </a:ext>
            </a:extLst>
          </p:cNvPr>
          <p:cNvCxnSpPr>
            <a:stCxn id="13" idx="1"/>
            <a:endCxn id="9" idx="1"/>
          </p:cNvCxnSpPr>
          <p:nvPr/>
        </p:nvCxnSpPr>
        <p:spPr>
          <a:xfrm rot="10800000">
            <a:off x="3395272" y="3354324"/>
            <a:ext cx="125485" cy="266573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070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0A588C56-6A0C-4892-B3AF-DB21F5DF52DA}"/>
              </a:ext>
            </a:extLst>
          </p:cNvPr>
          <p:cNvSpPr/>
          <p:nvPr/>
        </p:nvSpPr>
        <p:spPr>
          <a:xfrm>
            <a:off x="4070363" y="3238711"/>
            <a:ext cx="1584494" cy="26378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2F68456A-5CD2-41B6-82A0-CC3AFCE85A66}"/>
              </a:ext>
            </a:extLst>
          </p:cNvPr>
          <p:cNvSpPr/>
          <p:nvPr/>
        </p:nvSpPr>
        <p:spPr>
          <a:xfrm>
            <a:off x="62184" y="3573392"/>
            <a:ext cx="798876" cy="255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182862E-5423-429A-B4ED-155C860567FD}"/>
              </a:ext>
            </a:extLst>
          </p:cNvPr>
          <p:cNvSpPr/>
          <p:nvPr/>
        </p:nvSpPr>
        <p:spPr>
          <a:xfrm>
            <a:off x="6658258" y="3192481"/>
            <a:ext cx="1624682" cy="26378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268;p35">
            <a:extLst>
              <a:ext uri="{FF2B5EF4-FFF2-40B4-BE49-F238E27FC236}">
                <a16:creationId xmlns:a16="http://schemas.microsoft.com/office/drawing/2014/main" id="{843000B2-C26B-4ACB-B107-9CCFE7D94DBF}"/>
              </a:ext>
            </a:extLst>
          </p:cNvPr>
          <p:cNvSpPr/>
          <p:nvPr/>
        </p:nvSpPr>
        <p:spPr>
          <a:xfrm>
            <a:off x="62184" y="17812"/>
            <a:ext cx="1042955" cy="99677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69;p35">
            <a:extLst>
              <a:ext uri="{FF2B5EF4-FFF2-40B4-BE49-F238E27FC236}">
                <a16:creationId xmlns:a16="http://schemas.microsoft.com/office/drawing/2014/main" id="{975E51D0-80FE-43E3-A62C-AA72922303BD}"/>
              </a:ext>
            </a:extLst>
          </p:cNvPr>
          <p:cNvSpPr txBox="1">
            <a:spLocks/>
          </p:cNvSpPr>
          <p:nvPr/>
        </p:nvSpPr>
        <p:spPr>
          <a:xfrm>
            <a:off x="663199" y="7217"/>
            <a:ext cx="7195664" cy="522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Montserrat ExtraBold" panose="020B0604020202020204" charset="0"/>
              </a:rPr>
              <a:t>Methodology &amp; Process </a:t>
            </a:r>
            <a:r>
              <a:rPr lang="en-IN" sz="2000" dirty="0">
                <a:solidFill>
                  <a:schemeClr val="tx2">
                    <a:lumMod val="10000"/>
                  </a:schemeClr>
                </a:solidFill>
                <a:latin typeface="Montserrat ExtraBold" panose="020B0604020202020204" charset="0"/>
              </a:rPr>
              <a:t>for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CD768-5DE7-45CA-B64A-3AE638FB78A5}"/>
              </a:ext>
            </a:extLst>
          </p:cNvPr>
          <p:cNvSpPr txBox="1"/>
          <p:nvPr/>
        </p:nvSpPr>
        <p:spPr>
          <a:xfrm>
            <a:off x="1370831" y="431795"/>
            <a:ext cx="597994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ExtraBold" panose="020B0604020202020204" charset="0"/>
              </a:rPr>
              <a:t>Flow Chart / Images</a:t>
            </a:r>
            <a:endParaRPr lang="en-IN" b="1" dirty="0">
              <a:latin typeface="Montserrat ExtraBold" panose="020B0604020202020204" charset="0"/>
            </a:endParaRPr>
          </a:p>
        </p:txBody>
      </p:sp>
      <p:pic>
        <p:nvPicPr>
          <p:cNvPr id="5" name="Google Shape;93;p2">
            <a:extLst>
              <a:ext uri="{FF2B5EF4-FFF2-40B4-BE49-F238E27FC236}">
                <a16:creationId xmlns:a16="http://schemas.microsoft.com/office/drawing/2014/main" id="{5EAE581C-8E4B-4D02-A3E3-A0425C7E15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3177" y="68693"/>
            <a:ext cx="1332197" cy="7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A04B166-7F67-48D7-9458-EE52B07315D6}"/>
              </a:ext>
            </a:extLst>
          </p:cNvPr>
          <p:cNvSpPr txBox="1"/>
          <p:nvPr/>
        </p:nvSpPr>
        <p:spPr>
          <a:xfrm>
            <a:off x="17821" y="1219118"/>
            <a:ext cx="994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35 Degree Angle</a:t>
            </a:r>
            <a:endParaRPr lang="en-IN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4" name="Google Shape;436;p41">
            <a:extLst>
              <a:ext uri="{FF2B5EF4-FFF2-40B4-BE49-F238E27FC236}">
                <a16:creationId xmlns:a16="http://schemas.microsoft.com/office/drawing/2014/main" id="{D3A30147-F2D6-459F-85BC-E70E04E36BE1}"/>
              </a:ext>
            </a:extLst>
          </p:cNvPr>
          <p:cNvSpPr/>
          <p:nvPr/>
        </p:nvSpPr>
        <p:spPr>
          <a:xfrm>
            <a:off x="343580" y="2953460"/>
            <a:ext cx="290201" cy="324962"/>
          </a:xfrm>
          <a:prstGeom prst="ellipse">
            <a:avLst/>
          </a:prstGeom>
          <a:solidFill>
            <a:schemeClr val="accent5">
              <a:lumMod val="50000"/>
              <a:alpha val="4356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1"/>
                </a:solidFill>
              </a:rPr>
              <a:t>1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9CE8C1-5F92-466F-A658-F2576F924179}"/>
              </a:ext>
            </a:extLst>
          </p:cNvPr>
          <p:cNvSpPr txBox="1"/>
          <p:nvPr/>
        </p:nvSpPr>
        <p:spPr>
          <a:xfrm>
            <a:off x="4120899" y="3229181"/>
            <a:ext cx="1494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>
                    <a:lumMod val="10000"/>
                  </a:schemeClr>
                </a:solidFill>
              </a:rPr>
              <a:t>Inner-Schematic View</a:t>
            </a:r>
            <a:endParaRPr lang="en-IN" sz="1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3576E86-D64B-42D3-9E42-16D4EF1CDD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103"/>
          <a:stretch/>
        </p:blipFill>
        <p:spPr>
          <a:xfrm>
            <a:off x="356103" y="1650409"/>
            <a:ext cx="940729" cy="12395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DD1572-4F95-4ADD-AEEF-2A06289282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8"/>
          <a:stretch/>
        </p:blipFill>
        <p:spPr>
          <a:xfrm>
            <a:off x="960380" y="730553"/>
            <a:ext cx="4757870" cy="2665125"/>
          </a:xfrm>
          <a:prstGeom prst="rect">
            <a:avLst/>
          </a:prstGeom>
          <a:effectLst>
            <a:softEdge rad="0"/>
          </a:effec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C112AFC-8D33-40D0-B824-EEFF6787C47B}"/>
              </a:ext>
            </a:extLst>
          </p:cNvPr>
          <p:cNvCxnSpPr>
            <a:cxnSpLocks/>
          </p:cNvCxnSpPr>
          <p:nvPr/>
        </p:nvCxnSpPr>
        <p:spPr>
          <a:xfrm flipV="1">
            <a:off x="1073912" y="2320623"/>
            <a:ext cx="127246" cy="56133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9D861BF-571B-4126-996E-355DF1E87EBF}"/>
              </a:ext>
            </a:extLst>
          </p:cNvPr>
          <p:cNvCxnSpPr>
            <a:cxnSpLocks/>
          </p:cNvCxnSpPr>
          <p:nvPr/>
        </p:nvCxnSpPr>
        <p:spPr>
          <a:xfrm>
            <a:off x="1047767" y="2385584"/>
            <a:ext cx="204961" cy="67217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97BF1B4A-0100-4546-B577-F9A1085652C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0261" y="1686610"/>
            <a:ext cx="589379" cy="577727"/>
          </a:xfrm>
          <a:prstGeom prst="curved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0AE5D31-F7F1-4F55-8711-91ECF0BB4690}"/>
              </a:ext>
            </a:extLst>
          </p:cNvPr>
          <p:cNvSpPr txBox="1"/>
          <p:nvPr/>
        </p:nvSpPr>
        <p:spPr>
          <a:xfrm>
            <a:off x="759408" y="2777772"/>
            <a:ext cx="7562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10000"/>
                  </a:schemeClr>
                </a:solidFill>
              </a:rPr>
              <a:t>D= 30mm</a:t>
            </a:r>
            <a:endParaRPr lang="en-IN" sz="7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3D75470-D5F5-4C38-9D3B-39E9640FA339}"/>
              </a:ext>
            </a:extLst>
          </p:cNvPr>
          <p:cNvCxnSpPr>
            <a:cxnSpLocks/>
          </p:cNvCxnSpPr>
          <p:nvPr/>
        </p:nvCxnSpPr>
        <p:spPr>
          <a:xfrm flipH="1">
            <a:off x="5760062" y="739572"/>
            <a:ext cx="20838" cy="27884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7ADB00E5-EC8F-4D52-BB61-E2C2C5291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270" y="624833"/>
            <a:ext cx="3797576" cy="248316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D64B73F-7610-4EC9-B020-7DE5DD2737EC}"/>
              </a:ext>
            </a:extLst>
          </p:cNvPr>
          <p:cNvSpPr txBox="1"/>
          <p:nvPr/>
        </p:nvSpPr>
        <p:spPr>
          <a:xfrm>
            <a:off x="5709270" y="2647931"/>
            <a:ext cx="7562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10000"/>
                  </a:schemeClr>
                </a:solidFill>
              </a:rPr>
              <a:t>IR Emitter</a:t>
            </a:r>
            <a:endParaRPr lang="en-IN" sz="7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686AF2B-0175-4AA6-848D-57861A189717}"/>
              </a:ext>
            </a:extLst>
          </p:cNvPr>
          <p:cNvSpPr txBox="1"/>
          <p:nvPr/>
        </p:nvSpPr>
        <p:spPr>
          <a:xfrm>
            <a:off x="5880784" y="2860766"/>
            <a:ext cx="7562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10000"/>
                  </a:schemeClr>
                </a:solidFill>
              </a:rPr>
              <a:t>photodiode</a:t>
            </a:r>
            <a:endParaRPr lang="en-IN" sz="7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CB43A3A-B6EE-4AB9-AA49-A27D800101DE}"/>
              </a:ext>
            </a:extLst>
          </p:cNvPr>
          <p:cNvSpPr txBox="1"/>
          <p:nvPr/>
        </p:nvSpPr>
        <p:spPr>
          <a:xfrm>
            <a:off x="6631090" y="3199915"/>
            <a:ext cx="1708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>
                    <a:lumMod val="10000"/>
                  </a:schemeClr>
                </a:solidFill>
              </a:rPr>
              <a:t>Outer-Schematic View</a:t>
            </a:r>
            <a:endParaRPr lang="en-IN" sz="10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91" name="Google Shape;436;p41">
            <a:extLst>
              <a:ext uri="{FF2B5EF4-FFF2-40B4-BE49-F238E27FC236}">
                <a16:creationId xmlns:a16="http://schemas.microsoft.com/office/drawing/2014/main" id="{436CB184-CE19-4A0E-98DD-5C824E88AB43}"/>
              </a:ext>
            </a:extLst>
          </p:cNvPr>
          <p:cNvSpPr/>
          <p:nvPr/>
        </p:nvSpPr>
        <p:spPr>
          <a:xfrm>
            <a:off x="6034765" y="936071"/>
            <a:ext cx="290201" cy="324962"/>
          </a:xfrm>
          <a:prstGeom prst="ellipse">
            <a:avLst/>
          </a:prstGeom>
          <a:solidFill>
            <a:schemeClr val="accent5">
              <a:lumMod val="50000"/>
              <a:alpha val="43560"/>
            </a:scheme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bg1"/>
                </a:solidFill>
              </a:rPr>
              <a:t>2</a:t>
            </a:r>
            <a:endParaRPr sz="2600" dirty="0">
              <a:solidFill>
                <a:schemeClr val="bg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3BBC9D7-2676-4F3B-AE6A-0D0243284F41}"/>
              </a:ext>
            </a:extLst>
          </p:cNvPr>
          <p:cNvCxnSpPr>
            <a:cxnSpLocks/>
          </p:cNvCxnSpPr>
          <p:nvPr/>
        </p:nvCxnSpPr>
        <p:spPr>
          <a:xfrm>
            <a:off x="54955" y="352806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1F9A47D-5E3E-4FAA-AB07-A9FC2E2007C0}"/>
              </a:ext>
            </a:extLst>
          </p:cNvPr>
          <p:cNvSpPr txBox="1"/>
          <p:nvPr/>
        </p:nvSpPr>
        <p:spPr>
          <a:xfrm>
            <a:off x="-10629" y="3573392"/>
            <a:ext cx="994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Working:</a:t>
            </a:r>
            <a:endParaRPr lang="en-IN" sz="1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20620D0-D782-40DA-965C-65728A85A9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5" b="91554" l="10000" r="90000">
                        <a14:foregroundMark x1="70926" y1="91554" x2="69167" y2="912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0" y="3923047"/>
            <a:ext cx="735374" cy="45143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EDF88A2-876C-4E75-AF57-067E97D13B59}"/>
              </a:ext>
            </a:extLst>
          </p:cNvPr>
          <p:cNvSpPr txBox="1"/>
          <p:nvPr/>
        </p:nvSpPr>
        <p:spPr>
          <a:xfrm>
            <a:off x="-13743" y="4330771"/>
            <a:ext cx="11034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10000"/>
                  </a:schemeClr>
                </a:solidFill>
              </a:rPr>
              <a:t>Air-Pump</a:t>
            </a:r>
            <a:endParaRPr lang="en-IN" sz="1100" b="1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538094F-8EAB-4565-A02A-126FFDE34ACB}"/>
              </a:ext>
            </a:extLst>
          </p:cNvPr>
          <p:cNvCxnSpPr>
            <a:cxnSpLocks/>
          </p:cNvCxnSpPr>
          <p:nvPr/>
        </p:nvCxnSpPr>
        <p:spPr>
          <a:xfrm>
            <a:off x="928531" y="4164147"/>
            <a:ext cx="290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12FF1A9-B4AB-42AB-9701-F1D3C986F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1000" y1="62600" x2="59800" y2="65200"/>
                        <a14:foregroundMark x1="56838" y1="69066" x2="53600" y2="71200"/>
                        <a14:foregroundMark x1="62400" y1="65400" x2="59922" y2="67033"/>
                        <a14:foregroundMark x1="53600" y1="71200" x2="60314" y2="71356"/>
                        <a14:foregroundMark x1="58927" y1="70645" x2="57400" y2="72600"/>
                        <a14:foregroundMark x1="62400" y1="66200" x2="61227" y2="67701"/>
                        <a14:backgroundMark x1="62200" y1="68200" x2="60400" y2="7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63" y="3651388"/>
            <a:ext cx="926217" cy="92621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172C0234-1B5C-49B1-874D-DCD8AC378CC4}"/>
              </a:ext>
            </a:extLst>
          </p:cNvPr>
          <p:cNvSpPr txBox="1"/>
          <p:nvPr/>
        </p:nvSpPr>
        <p:spPr>
          <a:xfrm>
            <a:off x="1007022" y="4343146"/>
            <a:ext cx="1643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10000"/>
                  </a:schemeClr>
                </a:solidFill>
              </a:rPr>
              <a:t>Pressure-Regulator</a:t>
            </a:r>
            <a:endParaRPr lang="en-IN" sz="1100" b="1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F4D5D7D-FD40-493F-B822-4C15CD5CC16B}"/>
              </a:ext>
            </a:extLst>
          </p:cNvPr>
          <p:cNvCxnSpPr>
            <a:cxnSpLocks/>
          </p:cNvCxnSpPr>
          <p:nvPr/>
        </p:nvCxnSpPr>
        <p:spPr>
          <a:xfrm>
            <a:off x="2434852" y="4178322"/>
            <a:ext cx="312234" cy="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7ADA95C1-CD31-45E7-A393-69B415D3DA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7750" y1="61000" x2="69500" y2="67750"/>
                        <a14:foregroundMark x1="54250" y1="59500" x2="85000" y2="70000"/>
                        <a14:foregroundMark x1="52750" y1="54500" x2="52750" y2="68250"/>
                        <a14:foregroundMark x1="52750" y1="68250" x2="65250" y2="74500"/>
                        <a14:foregroundMark x1="65250" y1="74500" x2="78000" y2="74500"/>
                        <a14:foregroundMark x1="78000" y1="74500" x2="84250" y2="75000"/>
                        <a14:foregroundMark x1="73250" y1="76750" x2="59750" y2="74750"/>
                        <a14:foregroundMark x1="59750" y1="74750" x2="54000" y2="63000"/>
                        <a14:foregroundMark x1="54000" y1="63000" x2="52750" y2="54500"/>
                        <a14:foregroundMark x1="52000" y1="70000" x2="63000" y2="77000"/>
                        <a14:foregroundMark x1="63000" y1="77000" x2="75000" y2="77250"/>
                        <a14:foregroundMark x1="52500" y1="72750" x2="56750" y2="76000"/>
                        <a14:foregroundMark x1="51250" y1="60750" x2="51250" y2="73750"/>
                        <a14:foregroundMark x1="51250" y1="73750" x2="76750" y2="78250"/>
                        <a14:foregroundMark x1="76750" y1="78250" x2="88750" y2="75500"/>
                        <a14:foregroundMark x1="35500" y1="41500" x2="24250" y2="47750"/>
                        <a14:foregroundMark x1="24250" y1="47750" x2="16000" y2="58000"/>
                        <a14:foregroundMark x1="16000" y1="58000" x2="25750" y2="49750"/>
                        <a14:foregroundMark x1="25750" y1="49750" x2="26500" y2="4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4088" y="3637021"/>
            <a:ext cx="897357" cy="897357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AB33E1F-2B9D-417D-B77A-3C0D24DABBB8}"/>
              </a:ext>
            </a:extLst>
          </p:cNvPr>
          <p:cNvSpPr txBox="1"/>
          <p:nvPr/>
        </p:nvSpPr>
        <p:spPr>
          <a:xfrm>
            <a:off x="2538523" y="4374485"/>
            <a:ext cx="1643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10000"/>
                  </a:schemeClr>
                </a:solidFill>
              </a:rPr>
              <a:t>Solenoid-Valve</a:t>
            </a:r>
            <a:endParaRPr lang="en-IN" sz="1100" b="1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A13343F-0E7F-45B1-8477-5CF1B5F0EF79}"/>
              </a:ext>
            </a:extLst>
          </p:cNvPr>
          <p:cNvCxnSpPr>
            <a:cxnSpLocks/>
          </p:cNvCxnSpPr>
          <p:nvPr/>
        </p:nvCxnSpPr>
        <p:spPr>
          <a:xfrm>
            <a:off x="3869683" y="4136339"/>
            <a:ext cx="312234" cy="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A90A700-EC9D-4C49-82F4-94AF6CEB7C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45" b="89503" l="7200" r="90000">
                        <a14:foregroundMark x1="7600" y1="55249" x2="9600" y2="58564"/>
                        <a14:foregroundMark x1="8386" y1="49171" x2="24400" y2="34254"/>
                        <a14:foregroundMark x1="7200" y1="50276" x2="8386" y2="49171"/>
                        <a14:foregroundMark x1="24400" y1="34254" x2="49600" y2="22099"/>
                        <a14:backgroundMark x1="85600" y1="44751" x2="56000" y2="54144"/>
                        <a14:backgroundMark x1="9600" y1="66851" x2="12400" y2="66851"/>
                        <a14:backgroundMark x1="7600" y1="49171" x2="7600" y2="491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211691">
            <a:off x="3710892" y="3440098"/>
            <a:ext cx="1423167" cy="103037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85F12EDA-4985-4B51-9287-E6D0A7C9E6DC}"/>
              </a:ext>
            </a:extLst>
          </p:cNvPr>
          <p:cNvSpPr txBox="1"/>
          <p:nvPr/>
        </p:nvSpPr>
        <p:spPr>
          <a:xfrm>
            <a:off x="3766866" y="4380954"/>
            <a:ext cx="1643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10000"/>
                  </a:schemeClr>
                </a:solidFill>
              </a:rPr>
              <a:t>Nozzle</a:t>
            </a:r>
            <a:endParaRPr lang="en-IN" sz="1100" b="1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BB242CD4-D3F2-4B13-8156-209B944941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65333" y1="36000" x2="83333" y2="25333"/>
                        <a14:foregroundMark x1="73333" y1="42667" x2="88000" y2="34000"/>
                        <a14:foregroundMark x1="48667" y1="66000" x2="28667" y2="75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916885">
            <a:off x="4700925" y="3348765"/>
            <a:ext cx="726250" cy="72625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9531363-879D-42F8-8759-7DE004C60B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2460" y1="49603" x2="42460" y2="49603"/>
                        <a14:foregroundMark x1="42460" y1="49603" x2="42460" y2="49603"/>
                        <a14:foregroundMark x1="42460" y1="49603" x2="63492" y2="52381"/>
                        <a14:foregroundMark x1="63492" y1="52381" x2="51984" y2="40476"/>
                        <a14:foregroundMark x1="51984" y1="40476" x2="26587" y2="45635"/>
                        <a14:foregroundMark x1="73413" y1="39683" x2="73810" y2="54762"/>
                        <a14:foregroundMark x1="73810" y1="54762" x2="59127" y2="61111"/>
                        <a14:foregroundMark x1="59127" y1="61111" x2="34127" y2="60317"/>
                        <a14:foregroundMark x1="24206" y1="36905" x2="24603" y2="61905"/>
                        <a14:foregroundMark x1="45635" y1="63095" x2="27381" y2="62302"/>
                        <a14:foregroundMark x1="27778" y1="35317" x2="75397" y2="34127"/>
                        <a14:foregroundMark x1="75397" y1="34127" x2="75794" y2="41667"/>
                        <a14:foregroundMark x1="74603" y1="35317" x2="40476" y2="34921"/>
                        <a14:foregroundMark x1="78175" y1="75397" x2="28571" y2="75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73426">
            <a:off x="4849200" y="4159141"/>
            <a:ext cx="1025476" cy="1025476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4A4FA1BB-B68B-4709-88F8-59CD70CAB0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8302" y1="23396" x2="38302" y2="233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6712" y="3562680"/>
            <a:ext cx="925117" cy="92243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341EDBB-D556-4E9B-9F48-E48C2F1E254F}"/>
              </a:ext>
            </a:extLst>
          </p:cNvPr>
          <p:cNvSpPr txBox="1"/>
          <p:nvPr/>
        </p:nvSpPr>
        <p:spPr>
          <a:xfrm>
            <a:off x="-57324" y="4629645"/>
            <a:ext cx="14281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Produces 600mmHg </a:t>
            </a:r>
            <a:endParaRPr lang="en-IN" sz="9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1FFAF4F-CACA-48C2-AF74-CAECB3D2173B}"/>
              </a:ext>
            </a:extLst>
          </p:cNvPr>
          <p:cNvSpPr/>
          <p:nvPr/>
        </p:nvSpPr>
        <p:spPr>
          <a:xfrm>
            <a:off x="1096213" y="4625054"/>
            <a:ext cx="14895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Regulates to 55mmHg </a:t>
            </a:r>
            <a:endParaRPr lang="en-IN" sz="1000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C5ADB9B-EA03-4A77-9849-B942CF02A26E}"/>
              </a:ext>
            </a:extLst>
          </p:cNvPr>
          <p:cNvSpPr/>
          <p:nvPr/>
        </p:nvSpPr>
        <p:spPr>
          <a:xfrm>
            <a:off x="2835443" y="4604756"/>
            <a:ext cx="10005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/>
              <a:t>Works as gate</a:t>
            </a:r>
            <a:endParaRPr lang="en-IN" sz="10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431182B-6A8D-4ECE-AE09-2E83798F48C9}"/>
              </a:ext>
            </a:extLst>
          </p:cNvPr>
          <p:cNvSpPr/>
          <p:nvPr/>
        </p:nvSpPr>
        <p:spPr>
          <a:xfrm>
            <a:off x="3895243" y="4619537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000" dirty="0"/>
              <a:t>Outputs 50mmHg</a:t>
            </a:r>
            <a:endParaRPr lang="en-IN" sz="1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E3291F1-9384-4A03-8586-E0A74CDD188B}"/>
              </a:ext>
            </a:extLst>
          </p:cNvPr>
          <p:cNvSpPr txBox="1"/>
          <p:nvPr/>
        </p:nvSpPr>
        <p:spPr>
          <a:xfrm>
            <a:off x="6323654" y="3711890"/>
            <a:ext cx="2501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ExtraBold" panose="020B0604020202020204" charset="0"/>
              </a:rPr>
              <a:t>Based On The Applanation Rate And Corneal Hysteresis ,IOP And Glaucoma Will Be Monitored.</a:t>
            </a:r>
            <a:endParaRPr lang="en-IN" dirty="0">
              <a:latin typeface="Montserrat ExtraBold" panose="020B0604020202020204" charset="0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47AF1F3-EDBA-400E-82FB-7073E1791E1D}"/>
              </a:ext>
            </a:extLst>
          </p:cNvPr>
          <p:cNvCxnSpPr>
            <a:cxnSpLocks/>
          </p:cNvCxnSpPr>
          <p:nvPr/>
        </p:nvCxnSpPr>
        <p:spPr>
          <a:xfrm>
            <a:off x="5361938" y="3828654"/>
            <a:ext cx="279244" cy="26739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51C3768-E950-4A8F-97B9-4E012128F569}"/>
              </a:ext>
            </a:extLst>
          </p:cNvPr>
          <p:cNvCxnSpPr/>
          <p:nvPr/>
        </p:nvCxnSpPr>
        <p:spPr>
          <a:xfrm flipH="1">
            <a:off x="5361938" y="4136339"/>
            <a:ext cx="279244" cy="45604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09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68;p35">
            <a:extLst>
              <a:ext uri="{FF2B5EF4-FFF2-40B4-BE49-F238E27FC236}">
                <a16:creationId xmlns:a16="http://schemas.microsoft.com/office/drawing/2014/main" id="{5CA3521D-8024-465C-A57B-C6BE48C4A2E6}"/>
              </a:ext>
            </a:extLst>
          </p:cNvPr>
          <p:cNvSpPr/>
          <p:nvPr/>
        </p:nvSpPr>
        <p:spPr>
          <a:xfrm>
            <a:off x="119392" y="-49922"/>
            <a:ext cx="1042955" cy="99677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69;p35">
            <a:extLst>
              <a:ext uri="{FF2B5EF4-FFF2-40B4-BE49-F238E27FC236}">
                <a16:creationId xmlns:a16="http://schemas.microsoft.com/office/drawing/2014/main" id="{4267115E-B667-43FE-BAFB-715A094D4804}"/>
              </a:ext>
            </a:extLst>
          </p:cNvPr>
          <p:cNvSpPr txBox="1">
            <a:spLocks/>
          </p:cNvSpPr>
          <p:nvPr/>
        </p:nvSpPr>
        <p:spPr>
          <a:xfrm>
            <a:off x="2114235" y="-49922"/>
            <a:ext cx="4758365" cy="619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dirty="0">
                <a:solidFill>
                  <a:schemeClr val="accent5">
                    <a:lumMod val="50000"/>
                  </a:schemeClr>
                </a:solidFill>
                <a:latin typeface="Montserrat ExtraBold" panose="020B0604020202020204" charset="0"/>
              </a:rPr>
              <a:t>Feasibility &amp; </a:t>
            </a:r>
            <a:r>
              <a:rPr lang="en-IN" sz="2400" dirty="0">
                <a:solidFill>
                  <a:schemeClr val="tx2">
                    <a:lumMod val="10000"/>
                  </a:schemeClr>
                </a:solidFill>
                <a:latin typeface="Montserrat ExtraBold" panose="020B0604020202020204" charset="0"/>
              </a:rPr>
              <a:t>Viability</a:t>
            </a:r>
          </a:p>
        </p:txBody>
      </p:sp>
      <p:pic>
        <p:nvPicPr>
          <p:cNvPr id="19" name="Google Shape;93;p2">
            <a:extLst>
              <a:ext uri="{FF2B5EF4-FFF2-40B4-BE49-F238E27FC236}">
                <a16:creationId xmlns:a16="http://schemas.microsoft.com/office/drawing/2014/main" id="{D52C42C7-D0C5-4C49-AAF5-430132F769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3401" y="215652"/>
            <a:ext cx="1332197" cy="7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6AB333-4C07-4AD9-BDC1-EE4AC2051C44}"/>
              </a:ext>
            </a:extLst>
          </p:cNvPr>
          <p:cNvSpPr txBox="1"/>
          <p:nvPr/>
        </p:nvSpPr>
        <p:spPr>
          <a:xfrm>
            <a:off x="2083540" y="459072"/>
            <a:ext cx="509122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ExtraBold" panose="020B0604020202020204" charset="0"/>
              </a:rPr>
              <a:t>1. ANALYSIS OF THE CONCEPTUAL &amp; TECHNICAL FEASIBILTY OF THE IDEA</a:t>
            </a:r>
            <a:endParaRPr lang="en-IN" b="1" dirty="0">
              <a:latin typeface="Montserrat ExtraBold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3ED7EB-08BA-46DB-BB8F-F8B951844622}"/>
              </a:ext>
            </a:extLst>
          </p:cNvPr>
          <p:cNvSpPr txBox="1"/>
          <p:nvPr/>
        </p:nvSpPr>
        <p:spPr>
          <a:xfrm>
            <a:off x="3085605" y="2763822"/>
            <a:ext cx="297279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ExtraBold" panose="020B0604020202020204" charset="0"/>
              </a:rPr>
              <a:t>2. WHY THE IDEA IS VIABLE?</a:t>
            </a:r>
            <a:endParaRPr lang="en-IN" b="1" dirty="0">
              <a:latin typeface="Montserrat ExtraBold" panose="020B0604020202020204" charset="0"/>
            </a:endParaRPr>
          </a:p>
        </p:txBody>
      </p:sp>
      <p:sp>
        <p:nvSpPr>
          <p:cNvPr id="30" name="Google Shape;442;p41">
            <a:extLst>
              <a:ext uri="{FF2B5EF4-FFF2-40B4-BE49-F238E27FC236}">
                <a16:creationId xmlns:a16="http://schemas.microsoft.com/office/drawing/2014/main" id="{99EC1D42-9493-423F-B9F6-AAF68DE660EB}"/>
              </a:ext>
            </a:extLst>
          </p:cNvPr>
          <p:cNvSpPr txBox="1">
            <a:spLocks/>
          </p:cNvSpPr>
          <p:nvPr/>
        </p:nvSpPr>
        <p:spPr>
          <a:xfrm>
            <a:off x="175022" y="4354634"/>
            <a:ext cx="8908256" cy="7369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Calibration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 Is The Highly Challenging ,By Testing And Simulation We Can Achieve The Good Calibration. </a:t>
            </a:r>
          </a:p>
          <a:p>
            <a:r>
              <a:rPr lang="en-IN" b="1" dirty="0">
                <a:latin typeface="Barlow Semi Condensed" panose="020B0604020202020204" charset="0"/>
              </a:rPr>
              <a:t>Regulatory compliance </a:t>
            </a:r>
            <a:r>
              <a:rPr lang="en-IN" dirty="0">
                <a:latin typeface="Barlow Semi Condensed" panose="020B0604020202020204" charset="0"/>
              </a:rPr>
              <a:t>could slow down the market entry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Barlow Semi Condensed" panose="020B0604020202020204" charset="0"/>
              </a:rPr>
              <a:t>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8A5EEC-525D-49AC-B5D8-4C56E5429160}"/>
              </a:ext>
            </a:extLst>
          </p:cNvPr>
          <p:cNvCxnSpPr>
            <a:cxnSpLocks/>
          </p:cNvCxnSpPr>
          <p:nvPr/>
        </p:nvCxnSpPr>
        <p:spPr>
          <a:xfrm>
            <a:off x="-9756" y="403874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75516F-D1D3-469C-8F2F-DF38A9AFFF21}"/>
              </a:ext>
            </a:extLst>
          </p:cNvPr>
          <p:cNvSpPr txBox="1"/>
          <p:nvPr/>
        </p:nvSpPr>
        <p:spPr>
          <a:xfrm>
            <a:off x="346007" y="2088960"/>
            <a:ext cx="7264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So , The Miniature Ocular Response Analyzer is 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HIGHLY FEASIBLE AND POSSIBLE IN REAL-TIME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78711B-AD9E-4797-B5B4-E19C1B11E96D}"/>
              </a:ext>
            </a:extLst>
          </p:cNvPr>
          <p:cNvSpPr txBox="1"/>
          <p:nvPr/>
        </p:nvSpPr>
        <p:spPr>
          <a:xfrm>
            <a:off x="-144963" y="1072525"/>
            <a:ext cx="943392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>
                <a:solidFill>
                  <a:schemeClr val="tx2">
                    <a:lumMod val="10000"/>
                  </a:schemeClr>
                </a:solidFill>
              </a:rPr>
              <a:t>Our Miniature Ocular Response Analyzer (</a:t>
            </a:r>
            <a:r>
              <a:rPr lang="en-US" sz="1150" dirty="0" err="1">
                <a:solidFill>
                  <a:schemeClr val="tx2">
                    <a:lumMod val="10000"/>
                  </a:schemeClr>
                </a:solidFill>
              </a:rPr>
              <a:t>TonoLite</a:t>
            </a:r>
            <a:r>
              <a:rPr lang="en-US" sz="1150" dirty="0">
                <a:solidFill>
                  <a:schemeClr val="tx2">
                    <a:lumMod val="10000"/>
                  </a:schemeClr>
                </a:solidFill>
              </a:rPr>
              <a:t>), measures the IOP by </a:t>
            </a:r>
            <a:r>
              <a:rPr lang="en-US" sz="1150" b="1" dirty="0">
                <a:solidFill>
                  <a:schemeClr val="tx2">
                    <a:lumMod val="10000"/>
                  </a:schemeClr>
                </a:solidFill>
              </a:rPr>
              <a:t>Corneal hysteresis </a:t>
            </a:r>
            <a:r>
              <a:rPr lang="en-US" sz="1150" dirty="0">
                <a:solidFill>
                  <a:schemeClr val="tx2">
                    <a:lumMod val="10000"/>
                  </a:schemeClr>
                </a:solidFill>
              </a:rPr>
              <a:t>and </a:t>
            </a:r>
            <a:r>
              <a:rPr lang="en-US" sz="1150" b="1" dirty="0">
                <a:solidFill>
                  <a:schemeClr val="tx2">
                    <a:lumMod val="10000"/>
                  </a:schemeClr>
                </a:solidFill>
              </a:rPr>
              <a:t>Central Corneal Thickness (CCT)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85B181-B6F4-46AE-8443-DFA8CB2595CC}"/>
              </a:ext>
            </a:extLst>
          </p:cNvPr>
          <p:cNvSpPr txBox="1"/>
          <p:nvPr/>
        </p:nvSpPr>
        <p:spPr>
          <a:xfrm>
            <a:off x="135310" y="1355622"/>
            <a:ext cx="871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1.Air-Puff Unit 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 :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The Air-Pump ,Regulator ,Solenoid valve ,Nozzle effectively produces the amount of(50mmhg)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387FF1-F03D-4E7D-B609-816A80307FC8}"/>
              </a:ext>
            </a:extLst>
          </p:cNvPr>
          <p:cNvSpPr txBox="1"/>
          <p:nvPr/>
        </p:nvSpPr>
        <p:spPr>
          <a:xfrm>
            <a:off x="119392" y="1588493"/>
            <a:ext cx="9228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2. IR Unit 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:IR emitter and photodiode has high and large area of photosensitivity ,can reliably detect even small amount of reflection.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6BDF31-31C9-4E97-A1E2-C17C8147B218}"/>
              </a:ext>
            </a:extLst>
          </p:cNvPr>
          <p:cNvSpPr txBox="1"/>
          <p:nvPr/>
        </p:nvSpPr>
        <p:spPr>
          <a:xfrm>
            <a:off x="12809" y="1831915"/>
            <a:ext cx="871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  3. Controller and IOT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: ESP32 module effectively perform all the above requirement.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B34F8C-BCD9-4330-B943-7B6FE462014F}"/>
              </a:ext>
            </a:extLst>
          </p:cNvPr>
          <p:cNvSpPr txBox="1"/>
          <p:nvPr/>
        </p:nvSpPr>
        <p:spPr>
          <a:xfrm>
            <a:off x="-29735" y="3143737"/>
            <a:ext cx="4594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1.Cost Effective – 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very lower than current market products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473ECB-EB6D-4B8D-A28C-7CD146FDDDB8}"/>
              </a:ext>
            </a:extLst>
          </p:cNvPr>
          <p:cNvSpPr/>
          <p:nvPr/>
        </p:nvSpPr>
        <p:spPr>
          <a:xfrm>
            <a:off x="140318" y="3430164"/>
            <a:ext cx="3409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2.User Friendly – 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portable and easy operation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035EA4-FA6F-4222-809D-6ECB2DEFFE92}"/>
              </a:ext>
            </a:extLst>
          </p:cNvPr>
          <p:cNvSpPr/>
          <p:nvPr/>
        </p:nvSpPr>
        <p:spPr>
          <a:xfrm>
            <a:off x="64175" y="3716140"/>
            <a:ext cx="4485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3.Medical standards – 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components satisfies ISO standards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A669A2-E274-4A8F-9A7B-8CDC4EE7E664}"/>
              </a:ext>
            </a:extLst>
          </p:cNvPr>
          <p:cNvSpPr/>
          <p:nvPr/>
        </p:nvSpPr>
        <p:spPr>
          <a:xfrm>
            <a:off x="4751929" y="3140743"/>
            <a:ext cx="4036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4.Strong market potential – 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medically highly impactful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E7F3D1-7986-49F6-9AF4-C8C4FF5A4531}"/>
              </a:ext>
            </a:extLst>
          </p:cNvPr>
          <p:cNvSpPr/>
          <p:nvPr/>
        </p:nvSpPr>
        <p:spPr>
          <a:xfrm>
            <a:off x="4688622" y="3432882"/>
            <a:ext cx="41904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5.</a:t>
            </a:r>
            <a:r>
              <a:rPr lang="en-IN" sz="1200" b="1" dirty="0"/>
              <a:t>Technical Scalability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– </a:t>
            </a:r>
            <a:r>
              <a:rPr lang="en-US" sz="1200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accurate and low maintenance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B2B831-F1E6-4B46-84BD-5B4E325341AC}"/>
              </a:ext>
            </a:extLst>
          </p:cNvPr>
          <p:cNvSpPr/>
          <p:nvPr/>
        </p:nvSpPr>
        <p:spPr>
          <a:xfrm>
            <a:off x="4751929" y="3716140"/>
            <a:ext cx="33570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6.</a:t>
            </a:r>
            <a:r>
              <a:rPr lang="en-IN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Overall viability score – 85% from Gen-AI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A3E740-8F58-4BE4-BD1D-B6C500D6AD70}"/>
              </a:ext>
            </a:extLst>
          </p:cNvPr>
          <p:cNvSpPr txBox="1"/>
          <p:nvPr/>
        </p:nvSpPr>
        <p:spPr>
          <a:xfrm>
            <a:off x="3078172" y="4133824"/>
            <a:ext cx="297279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ExtraBold" panose="020B0604020202020204" charset="0"/>
              </a:rPr>
              <a:t>3. POTENTIAL CHALLENGES</a:t>
            </a:r>
            <a:endParaRPr lang="en-IN" b="1" dirty="0">
              <a:latin typeface="Montserrat ExtraBold" panose="020B060402020202020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3FDC5B3-0857-4A04-A9FF-3395F6DE4406}"/>
              </a:ext>
            </a:extLst>
          </p:cNvPr>
          <p:cNvCxnSpPr>
            <a:cxnSpLocks/>
          </p:cNvCxnSpPr>
          <p:nvPr/>
        </p:nvCxnSpPr>
        <p:spPr>
          <a:xfrm>
            <a:off x="5112" y="271010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179F58-B1F3-4022-A38C-BB048FE6FB06}"/>
              </a:ext>
            </a:extLst>
          </p:cNvPr>
          <p:cNvSpPr/>
          <p:nvPr/>
        </p:nvSpPr>
        <p:spPr>
          <a:xfrm>
            <a:off x="3731960" y="2359299"/>
            <a:ext cx="1277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>
                    <a:lumMod val="10000"/>
                  </a:schemeClr>
                </a:solidFill>
                <a:sym typeface="Wingdings" panose="05000000000000000000" pitchFamily="2" charset="2"/>
              </a:rPr>
              <a:t>TR Level is 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36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35">
            <a:extLst>
              <a:ext uri="{FF2B5EF4-FFF2-40B4-BE49-F238E27FC236}">
                <a16:creationId xmlns:a16="http://schemas.microsoft.com/office/drawing/2014/main" id="{5D2C0D1B-365E-418C-9AB0-C8117442BBAC}"/>
              </a:ext>
            </a:extLst>
          </p:cNvPr>
          <p:cNvSpPr/>
          <p:nvPr/>
        </p:nvSpPr>
        <p:spPr>
          <a:xfrm>
            <a:off x="62184" y="17812"/>
            <a:ext cx="1042955" cy="99677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69;p35">
            <a:extLst>
              <a:ext uri="{FF2B5EF4-FFF2-40B4-BE49-F238E27FC236}">
                <a16:creationId xmlns:a16="http://schemas.microsoft.com/office/drawing/2014/main" id="{A8E45D43-F881-432F-8929-83CFD38C9596}"/>
              </a:ext>
            </a:extLst>
          </p:cNvPr>
          <p:cNvSpPr txBox="1">
            <a:spLocks/>
          </p:cNvSpPr>
          <p:nvPr/>
        </p:nvSpPr>
        <p:spPr>
          <a:xfrm>
            <a:off x="1887512" y="0"/>
            <a:ext cx="4758365" cy="619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dirty="0">
                <a:solidFill>
                  <a:schemeClr val="accent5">
                    <a:lumMod val="50000"/>
                  </a:schemeClr>
                </a:solidFill>
                <a:latin typeface="Montserrat ExtraBold" panose="020B0604020202020204" charset="0"/>
              </a:rPr>
              <a:t>Impacts &amp; </a:t>
            </a:r>
            <a:r>
              <a:rPr lang="en-IN" sz="2400" dirty="0">
                <a:latin typeface="Montserrat ExtraBold" panose="020B0604020202020204" charset="0"/>
              </a:rPr>
              <a:t>Benefits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796A8-ABA8-4B7F-A023-37AF2CC6A1E7}"/>
              </a:ext>
            </a:extLst>
          </p:cNvPr>
          <p:cNvSpPr txBox="1"/>
          <p:nvPr/>
        </p:nvSpPr>
        <p:spPr>
          <a:xfrm>
            <a:off x="1276723" y="514864"/>
            <a:ext cx="597994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ExtraBold" panose="020B0604020202020204" charset="0"/>
              </a:rPr>
              <a:t>1. Potential Impact on Target Audience</a:t>
            </a:r>
            <a:endParaRPr lang="en-IN" b="1" dirty="0">
              <a:latin typeface="Montserrat ExtraBold" panose="020B0604020202020204" charset="0"/>
            </a:endParaRPr>
          </a:p>
        </p:txBody>
      </p:sp>
      <p:pic>
        <p:nvPicPr>
          <p:cNvPr id="5" name="Google Shape;93;p2">
            <a:extLst>
              <a:ext uri="{FF2B5EF4-FFF2-40B4-BE49-F238E27FC236}">
                <a16:creationId xmlns:a16="http://schemas.microsoft.com/office/drawing/2014/main" id="{5DF06EEC-F644-495D-9423-323FBFB1D2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3080" y="174253"/>
            <a:ext cx="1332197" cy="7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2F001-968E-46B1-A98D-B447250F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69" y="1135605"/>
            <a:ext cx="1555444" cy="874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03707-F1D6-44B4-AEFB-E03EC1E2C9D5}"/>
              </a:ext>
            </a:extLst>
          </p:cNvPr>
          <p:cNvSpPr txBox="1"/>
          <p:nvPr/>
        </p:nvSpPr>
        <p:spPr>
          <a:xfrm>
            <a:off x="376283" y="2016180"/>
            <a:ext cx="1457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Glaucoma Patient  </a:t>
            </a:r>
            <a:endParaRPr lang="en-IN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E413AA-CB2D-43BC-83E8-2AF8A429A03A}"/>
              </a:ext>
            </a:extLst>
          </p:cNvPr>
          <p:cNvCxnSpPr/>
          <p:nvPr/>
        </p:nvCxnSpPr>
        <p:spPr>
          <a:xfrm>
            <a:off x="1957388" y="1573074"/>
            <a:ext cx="250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17326C-AD53-48B8-A8E2-600EBA9F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294" y="1100767"/>
            <a:ext cx="1774030" cy="944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DD2E67-D38F-43E4-AE81-745CF81ED0C0}"/>
              </a:ext>
            </a:extLst>
          </p:cNvPr>
          <p:cNvSpPr txBox="1"/>
          <p:nvPr/>
        </p:nvSpPr>
        <p:spPr>
          <a:xfrm>
            <a:off x="2435453" y="2018152"/>
            <a:ext cx="1457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Diagnosing IOP</a:t>
            </a:r>
            <a:endParaRPr lang="en-IN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CB466-5BF6-4496-84C4-5ADD88D4DEC1}"/>
              </a:ext>
            </a:extLst>
          </p:cNvPr>
          <p:cNvSpPr txBox="1"/>
          <p:nvPr/>
        </p:nvSpPr>
        <p:spPr>
          <a:xfrm>
            <a:off x="4391709" y="1178602"/>
            <a:ext cx="1457711" cy="101566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Often IOP changes , need to be Diagnosed even </a:t>
            </a:r>
            <a:r>
              <a:rPr lang="en-IN" sz="1200" dirty="0">
                <a:solidFill>
                  <a:schemeClr val="bg1"/>
                </a:solidFill>
              </a:rPr>
              <a:t>outside of clinical settings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5F13DD-EFDE-4B1C-BA78-E69CD5D0B023}"/>
              </a:ext>
            </a:extLst>
          </p:cNvPr>
          <p:cNvCxnSpPr/>
          <p:nvPr/>
        </p:nvCxnSpPr>
        <p:spPr>
          <a:xfrm>
            <a:off x="4141678" y="1573072"/>
            <a:ext cx="250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B06FE-C69C-4EF6-AEF4-429298DE33F0}"/>
              </a:ext>
            </a:extLst>
          </p:cNvPr>
          <p:cNvCxnSpPr/>
          <p:nvPr/>
        </p:nvCxnSpPr>
        <p:spPr>
          <a:xfrm>
            <a:off x="5849420" y="1573072"/>
            <a:ext cx="250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273A4AC-1471-43DE-A419-342F3B290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916" y="1014589"/>
            <a:ext cx="1647339" cy="944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2BEC4A-4CAB-48E9-8839-4A89C5E7029B}"/>
              </a:ext>
            </a:extLst>
          </p:cNvPr>
          <p:cNvSpPr txBox="1"/>
          <p:nvPr/>
        </p:nvSpPr>
        <p:spPr>
          <a:xfrm>
            <a:off x="5855141" y="1906942"/>
            <a:ext cx="2263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Existing </a:t>
            </a:r>
            <a:r>
              <a:rPr lang="en-IN" sz="1100" dirty="0">
                <a:sym typeface="Wingdings" panose="05000000000000000000" pitchFamily="2" charset="2"/>
              </a:rPr>
              <a:t></a:t>
            </a:r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High Cost and Non-Portable and Contact Device</a:t>
            </a:r>
            <a:endParaRPr lang="en-IN" sz="11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4E5F0A2-34C0-48EA-A7EF-1E2A65631C39}"/>
              </a:ext>
            </a:extLst>
          </p:cNvPr>
          <p:cNvCxnSpPr>
            <a:cxnSpLocks/>
          </p:cNvCxnSpPr>
          <p:nvPr/>
        </p:nvCxnSpPr>
        <p:spPr>
          <a:xfrm>
            <a:off x="7758255" y="1751064"/>
            <a:ext cx="478159" cy="5272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91ED85B-8742-4AA0-8C1F-C4A762601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649" y="2324290"/>
            <a:ext cx="1219466" cy="99615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ECA0BE-D9E5-4BA3-9CB1-DA5ADCA06E5F}"/>
              </a:ext>
            </a:extLst>
          </p:cNvPr>
          <p:cNvCxnSpPr>
            <a:stCxn id="17" idx="1"/>
          </p:cNvCxnSpPr>
          <p:nvPr/>
        </p:nvCxnSpPr>
        <p:spPr>
          <a:xfrm flipH="1">
            <a:off x="7278976" y="2822366"/>
            <a:ext cx="515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Google Shape;269;p35">
            <a:extLst>
              <a:ext uri="{FF2B5EF4-FFF2-40B4-BE49-F238E27FC236}">
                <a16:creationId xmlns:a16="http://schemas.microsoft.com/office/drawing/2014/main" id="{1C05EF22-40FC-4A9E-B7A4-A13D8497093A}"/>
              </a:ext>
            </a:extLst>
          </p:cNvPr>
          <p:cNvSpPr txBox="1">
            <a:spLocks/>
          </p:cNvSpPr>
          <p:nvPr/>
        </p:nvSpPr>
        <p:spPr>
          <a:xfrm>
            <a:off x="5080711" y="2557702"/>
            <a:ext cx="2263033" cy="619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4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IN" sz="2800" dirty="0" err="1">
                <a:solidFill>
                  <a:schemeClr val="accent5">
                    <a:lumMod val="50000"/>
                  </a:schemeClr>
                </a:solidFill>
              </a:rPr>
              <a:t>Tono</a:t>
            </a:r>
            <a:r>
              <a:rPr lang="en-IN" sz="2800" dirty="0" err="1">
                <a:solidFill>
                  <a:schemeClr val="tx2">
                    <a:lumMod val="10000"/>
                  </a:schemeClr>
                </a:solidFill>
              </a:rPr>
              <a:t>_LITE</a:t>
            </a:r>
            <a:endParaRPr lang="en-IN" sz="28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26BF0-95C2-4473-8697-80DE7813195F}"/>
              </a:ext>
            </a:extLst>
          </p:cNvPr>
          <p:cNvSpPr txBox="1"/>
          <p:nvPr/>
        </p:nvSpPr>
        <p:spPr>
          <a:xfrm>
            <a:off x="1627609" y="2584880"/>
            <a:ext cx="3264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Helps patients </a:t>
            </a:r>
            <a:r>
              <a:rPr lang="en-US" sz="1200" b="1" dirty="0"/>
              <a:t>proactively monitor their condition </a:t>
            </a:r>
            <a:r>
              <a:rPr lang="en-US" sz="1100" dirty="0"/>
              <a:t>by using low cost and portable non-contact device</a:t>
            </a:r>
            <a:r>
              <a:rPr lang="en-US" sz="1200" dirty="0"/>
              <a:t>, preventing disease progression through regular, at-home IOP checks.</a:t>
            </a:r>
            <a:endParaRPr lang="en-IN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756D2D-5268-43B8-A4F3-022984CE22A7}"/>
              </a:ext>
            </a:extLst>
          </p:cNvPr>
          <p:cNvCxnSpPr/>
          <p:nvPr/>
        </p:nvCxnSpPr>
        <p:spPr>
          <a:xfrm flipH="1" flipV="1">
            <a:off x="4702750" y="2867404"/>
            <a:ext cx="515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5D307F-3620-4867-891C-CCDE18CA2118}"/>
              </a:ext>
            </a:extLst>
          </p:cNvPr>
          <p:cNvSpPr txBox="1"/>
          <p:nvPr/>
        </p:nvSpPr>
        <p:spPr>
          <a:xfrm>
            <a:off x="5277576" y="3042577"/>
            <a:ext cx="199888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Measures at 50 mmHg</a:t>
            </a:r>
            <a:endParaRPr lang="en-IN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7694213-CDC8-49DD-A562-434191237263}"/>
              </a:ext>
            </a:extLst>
          </p:cNvPr>
          <p:cNvSpPr/>
          <p:nvPr/>
        </p:nvSpPr>
        <p:spPr>
          <a:xfrm>
            <a:off x="62184" y="2405333"/>
            <a:ext cx="1695120" cy="1085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Generally </a:t>
            </a:r>
            <a:r>
              <a:rPr lang="en-US" b="1" dirty="0">
                <a:solidFill>
                  <a:schemeClr val="bg2"/>
                </a:solidFill>
              </a:rPr>
              <a:t>80 million </a:t>
            </a:r>
            <a:r>
              <a:rPr lang="en-US" dirty="0">
                <a:solidFill>
                  <a:schemeClr val="bg2"/>
                </a:solidFill>
              </a:rPr>
              <a:t>people will be impacted around the world by this device </a:t>
            </a:r>
            <a:endParaRPr lang="en-IN" dirty="0">
              <a:solidFill>
                <a:schemeClr val="bg2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D7CAA-1872-4493-92AE-A5DAB3953BD2}"/>
              </a:ext>
            </a:extLst>
          </p:cNvPr>
          <p:cNvCxnSpPr>
            <a:cxnSpLocks/>
          </p:cNvCxnSpPr>
          <p:nvPr/>
        </p:nvCxnSpPr>
        <p:spPr>
          <a:xfrm flipV="1">
            <a:off x="14287" y="3520514"/>
            <a:ext cx="9129713" cy="65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BC36D51-BC2E-4908-AAD4-37A18EE5DD19}"/>
              </a:ext>
            </a:extLst>
          </p:cNvPr>
          <p:cNvSpPr txBox="1"/>
          <p:nvPr/>
        </p:nvSpPr>
        <p:spPr>
          <a:xfrm>
            <a:off x="1473136" y="3630352"/>
            <a:ext cx="597994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ExtraBold" panose="020B0604020202020204" charset="0"/>
              </a:rPr>
              <a:t>2. Benefits of the Solution</a:t>
            </a:r>
            <a:endParaRPr lang="en-IN" b="1" dirty="0">
              <a:latin typeface="Montserrat ExtraBold" panose="020B060402020202020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AAC4CC-4AD8-45F4-AEAF-3B928CC47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1203" y="3984433"/>
            <a:ext cx="1086464" cy="7925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C04D43C-8741-4E2A-9538-3BAD7BC8E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684" y="3964930"/>
            <a:ext cx="1263628" cy="760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CBF2E2-6D6D-4792-ABB5-44B3CF08C2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8050" y="3964930"/>
            <a:ext cx="1263628" cy="8408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E451B2-9185-4A88-96D1-4805883E83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1867" y="3663849"/>
            <a:ext cx="1038550" cy="10943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40183FD-3E25-4C9D-983E-3A1CD3E283A1}"/>
              </a:ext>
            </a:extLst>
          </p:cNvPr>
          <p:cNvSpPr txBox="1"/>
          <p:nvPr/>
        </p:nvSpPr>
        <p:spPr>
          <a:xfrm>
            <a:off x="137642" y="4776945"/>
            <a:ext cx="155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Easy Accessibility </a:t>
            </a:r>
            <a:endParaRPr lang="en-IN" sz="1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B9564-93D0-4800-B221-59DDF7D3AB81}"/>
              </a:ext>
            </a:extLst>
          </p:cNvPr>
          <p:cNvSpPr txBox="1"/>
          <p:nvPr/>
        </p:nvSpPr>
        <p:spPr>
          <a:xfrm>
            <a:off x="2808982" y="4805817"/>
            <a:ext cx="1457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Preventative care</a:t>
            </a:r>
            <a:endParaRPr lang="en-IN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35B187-7768-478C-956F-8C0F87FB1167}"/>
              </a:ext>
            </a:extLst>
          </p:cNvPr>
          <p:cNvSpPr txBox="1"/>
          <p:nvPr/>
        </p:nvSpPr>
        <p:spPr>
          <a:xfrm>
            <a:off x="5077557" y="4777554"/>
            <a:ext cx="190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Low cost </a:t>
            </a:r>
            <a:endParaRPr lang="en-IN" sz="12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5FA7AA-898E-4A95-8B21-BED6184450AE}"/>
              </a:ext>
            </a:extLst>
          </p:cNvPr>
          <p:cNvSpPr/>
          <p:nvPr/>
        </p:nvSpPr>
        <p:spPr>
          <a:xfrm>
            <a:off x="7534468" y="4745900"/>
            <a:ext cx="1117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Easy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 to use</a:t>
            </a:r>
            <a:endParaRPr lang="en-IN" b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7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35">
            <a:extLst>
              <a:ext uri="{FF2B5EF4-FFF2-40B4-BE49-F238E27FC236}">
                <a16:creationId xmlns:a16="http://schemas.microsoft.com/office/drawing/2014/main" id="{90697538-90EC-4E80-ADFB-71E78EBD7DA6}"/>
              </a:ext>
            </a:extLst>
          </p:cNvPr>
          <p:cNvSpPr/>
          <p:nvPr/>
        </p:nvSpPr>
        <p:spPr>
          <a:xfrm>
            <a:off x="62184" y="17812"/>
            <a:ext cx="1042955" cy="99677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69;p35">
            <a:extLst>
              <a:ext uri="{FF2B5EF4-FFF2-40B4-BE49-F238E27FC236}">
                <a16:creationId xmlns:a16="http://schemas.microsoft.com/office/drawing/2014/main" id="{58DCB1F8-3076-42D0-A3D5-4F3E8A5E1ECC}"/>
              </a:ext>
            </a:extLst>
          </p:cNvPr>
          <p:cNvSpPr txBox="1">
            <a:spLocks/>
          </p:cNvSpPr>
          <p:nvPr/>
        </p:nvSpPr>
        <p:spPr>
          <a:xfrm>
            <a:off x="1717157" y="319922"/>
            <a:ext cx="5099076" cy="619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dirty="0">
                <a:solidFill>
                  <a:schemeClr val="accent5">
                    <a:lumMod val="50000"/>
                  </a:schemeClr>
                </a:solidFill>
                <a:latin typeface="Montserrat ExtraBold" panose="020B0604020202020204" charset="0"/>
              </a:rPr>
              <a:t>Research</a:t>
            </a:r>
            <a:r>
              <a:rPr lang="en-IN" sz="2400" dirty="0">
                <a:solidFill>
                  <a:schemeClr val="tx2">
                    <a:lumMod val="10000"/>
                  </a:schemeClr>
                </a:solidFill>
                <a:latin typeface="Montserrat ExtraBold" panose="020B0604020202020204" charset="0"/>
              </a:rPr>
              <a:t> and </a:t>
            </a:r>
            <a:r>
              <a:rPr lang="en-IN" sz="2400" dirty="0">
                <a:solidFill>
                  <a:schemeClr val="accent5">
                    <a:lumMod val="50000"/>
                  </a:schemeClr>
                </a:solidFill>
                <a:latin typeface="Montserrat ExtraBold" panose="020B0604020202020204" charset="0"/>
              </a:rPr>
              <a:t>References</a:t>
            </a:r>
          </a:p>
        </p:txBody>
      </p:sp>
      <p:pic>
        <p:nvPicPr>
          <p:cNvPr id="4" name="Google Shape;93;p2">
            <a:extLst>
              <a:ext uri="{FF2B5EF4-FFF2-40B4-BE49-F238E27FC236}">
                <a16:creationId xmlns:a16="http://schemas.microsoft.com/office/drawing/2014/main" id="{8741C44E-48A3-44D6-A054-A177D3D6DD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3080" y="174253"/>
            <a:ext cx="1332197" cy="782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F7DFB-C4BA-45F9-8A35-2F8B51A6AA18}"/>
              </a:ext>
            </a:extLst>
          </p:cNvPr>
          <p:cNvSpPr txBox="1"/>
          <p:nvPr/>
        </p:nvSpPr>
        <p:spPr>
          <a:xfrm>
            <a:off x="62184" y="1502604"/>
            <a:ext cx="4063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Glaucoma Risk factors and Progression           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83220-833F-42A4-9D34-ECE73292BA87}"/>
              </a:ext>
            </a:extLst>
          </p:cNvPr>
          <p:cNvSpPr txBox="1"/>
          <p:nvPr/>
        </p:nvSpPr>
        <p:spPr>
          <a:xfrm>
            <a:off x="4536362" y="1507053"/>
            <a:ext cx="3195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-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Montserrat ExtraBold"/>
              </a:rPr>
              <a:t> 1.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Glaucoma Risk factor (analysis)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7EB4A-5D4A-4796-B492-0497F6385165}"/>
              </a:ext>
            </a:extLst>
          </p:cNvPr>
          <p:cNvSpPr txBox="1"/>
          <p:nvPr/>
        </p:nvSpPr>
        <p:spPr>
          <a:xfrm>
            <a:off x="4536362" y="1999727"/>
            <a:ext cx="33587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  <a:cs typeface="Segoe UI"/>
              </a:rPr>
              <a:t>-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Montserrat ExtraBold"/>
                <a:cs typeface="Segoe UI"/>
              </a:rPr>
              <a:t> 1.</a:t>
            </a:r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Montserrat ExtraBold"/>
                <a:cs typeface="Segoe UI"/>
              </a:rPr>
              <a:t> </a:t>
            </a:r>
            <a:r>
              <a:rPr lang="en-IN" sz="1600" u="sng" dirty="0">
                <a:solidFill>
                  <a:schemeClr val="accent4">
                    <a:lumMod val="50000"/>
                  </a:schemeClr>
                </a:solidFill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iCare home2</a:t>
            </a:r>
            <a:r>
              <a:rPr lang="en-IN" sz="1600" dirty="0">
                <a:solidFill>
                  <a:schemeClr val="accent4">
                    <a:lumMod val="50000"/>
                  </a:schemeClr>
                </a:solidFill>
                <a:cs typeface="Segoe UI"/>
              </a:rPr>
              <a:t> 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cs typeface="Segoe UI"/>
              </a:rPr>
              <a:t>​ 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Montserrat ExtraBold"/>
                <a:cs typeface="Segoe UI"/>
              </a:rPr>
              <a:t>2. </a:t>
            </a:r>
            <a:r>
              <a:rPr lang="en-IN" sz="1600" u="sng" dirty="0">
                <a:solidFill>
                  <a:schemeClr val="accent4">
                    <a:lumMod val="50000"/>
                  </a:schemeClr>
                </a:solidFill>
                <a:cs typeface="Segoe U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Keeler </a:t>
            </a:r>
            <a:r>
              <a:rPr lang="en-IN" sz="1600" u="sng" dirty="0" err="1">
                <a:solidFill>
                  <a:schemeClr val="accent4">
                    <a:lumMod val="50000"/>
                  </a:schemeClr>
                </a:solidFill>
                <a:cs typeface="Segoe U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Pulsair</a:t>
            </a:r>
            <a:r>
              <a:rPr lang="en-IN" sz="1600" u="sng" dirty="0">
                <a:solidFill>
                  <a:schemeClr val="accent4">
                    <a:lumMod val="50000"/>
                  </a:schemeClr>
                </a:solidFill>
                <a:cs typeface="Segoe UI"/>
              </a:rPr>
              <a:t> </a:t>
            </a:r>
            <a:endParaRPr lang="en-IN" sz="1600" u="sng" dirty="0">
              <a:solidFill>
                <a:schemeClr val="accent4">
                  <a:lumMod val="50000"/>
                </a:schemeClr>
              </a:solidFill>
              <a:cs typeface="Segoe UI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8EA1E-80B2-444F-847F-6056B2A47DE5}"/>
              </a:ext>
            </a:extLst>
          </p:cNvPr>
          <p:cNvSpPr txBox="1"/>
          <p:nvPr/>
        </p:nvSpPr>
        <p:spPr>
          <a:xfrm>
            <a:off x="84485" y="2499586"/>
            <a:ext cx="363258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IR Emitter in medical 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281C09-50FC-4BB5-BACC-EE6C7FD2289F}"/>
              </a:ext>
            </a:extLst>
          </p:cNvPr>
          <p:cNvSpPr txBox="1"/>
          <p:nvPr/>
        </p:nvSpPr>
        <p:spPr>
          <a:xfrm>
            <a:off x="4558664" y="2514482"/>
            <a:ext cx="17775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-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Montserrat ExtraBold"/>
              </a:rPr>
              <a:t> 1.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Infrared Emitter 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1575B1-1A99-46CE-9A0D-8B2E0E37805E}"/>
              </a:ext>
            </a:extLst>
          </p:cNvPr>
          <p:cNvSpPr txBox="1"/>
          <p:nvPr/>
        </p:nvSpPr>
        <p:spPr>
          <a:xfrm>
            <a:off x="70092" y="3345212"/>
            <a:ext cx="24859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Photodiode</a:t>
            </a:r>
            <a:endParaRPr lang="en-US" dirty="0" err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D0EEBB-EE17-4198-B2B2-0BCAF2FF226E}"/>
              </a:ext>
            </a:extLst>
          </p:cNvPr>
          <p:cNvSpPr/>
          <p:nvPr/>
        </p:nvSpPr>
        <p:spPr>
          <a:xfrm>
            <a:off x="55704" y="4123675"/>
            <a:ext cx="2485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IOP measurement</a:t>
            </a:r>
            <a:endParaRPr lang="en-US" dirty="0" err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6F860-32C9-45DC-9721-B991D2DF0A5E}"/>
              </a:ext>
            </a:extLst>
          </p:cNvPr>
          <p:cNvSpPr txBox="1"/>
          <p:nvPr/>
        </p:nvSpPr>
        <p:spPr>
          <a:xfrm>
            <a:off x="4558663" y="4110557"/>
            <a:ext cx="2279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-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Montserrat ExtraBold"/>
              </a:rPr>
              <a:t> 1. </a:t>
            </a:r>
            <a:r>
              <a:rPr lang="en-IN" dirty="0">
                <a:solidFill>
                  <a:schemeClr val="accent4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Measurement Method</a:t>
            </a:r>
            <a:r>
              <a:rPr lang="en-IN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8811F0-E152-47BB-A6C0-78B7EF3CD015}"/>
              </a:ext>
            </a:extLst>
          </p:cNvPr>
          <p:cNvSpPr txBox="1"/>
          <p:nvPr/>
        </p:nvSpPr>
        <p:spPr>
          <a:xfrm>
            <a:off x="1148163" y="956379"/>
            <a:ext cx="68476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Arial"/>
                <a:ea typeface="Segoe UI"/>
                <a:cs typeface="Segoe UI"/>
              </a:rPr>
              <a:t>​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latin typeface="Montserrat ExtraBold"/>
                <a:ea typeface="Segoe UI"/>
                <a:cs typeface="Segoe UI"/>
              </a:rPr>
              <a:t>Drive Link</a:t>
            </a:r>
            <a:r>
              <a:rPr lang="en-IN" baseline="0" dirty="0">
                <a:solidFill>
                  <a:schemeClr val="accent5">
                    <a:lumMod val="50000"/>
                  </a:schemeClr>
                </a:solidFill>
                <a:latin typeface="Montserrat ExtraBold"/>
                <a:ea typeface="Segoe UI"/>
                <a:cs typeface="Segoe UI"/>
              </a:rPr>
              <a:t>  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Montserrat ExtraBold"/>
                <a:ea typeface="Segoe UI"/>
                <a:cs typeface="Segoe UI"/>
              </a:rPr>
              <a:t>-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ontserrat ExtraBold"/>
                <a:ea typeface="Segoe UI"/>
                <a:cs typeface="Segoe U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Essential Documents,3D Model &amp; Circuit of the Device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Montserrat ExtraBold"/>
                <a:ea typeface="Segoe UI"/>
                <a:cs typeface="Segoe UI"/>
              </a:rPr>
              <a:t>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Montserrat ExtraBold"/>
              <a:ea typeface="Segoe UI"/>
              <a:cs typeface="Segoe U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37A4C-86EB-4DDB-B8CC-C10816A43DDB}"/>
              </a:ext>
            </a:extLst>
          </p:cNvPr>
          <p:cNvSpPr txBox="1"/>
          <p:nvPr/>
        </p:nvSpPr>
        <p:spPr>
          <a:xfrm>
            <a:off x="115484" y="1997662"/>
            <a:ext cx="250031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600" dirty="0">
                <a:solidFill>
                  <a:schemeClr val="accent5">
                    <a:lumMod val="50000"/>
                  </a:schemeClr>
                </a:solidFill>
                <a:latin typeface="Montserrat ExtraBold" panose="020B0604020202020204" charset="0"/>
              </a:rPr>
              <a:t>Literature Review 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Montserrat ExtraBold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AB758-C9D9-4AEC-A8CD-8B6A61A6FCFF}"/>
              </a:ext>
            </a:extLst>
          </p:cNvPr>
          <p:cNvSpPr txBox="1"/>
          <p:nvPr/>
        </p:nvSpPr>
        <p:spPr>
          <a:xfrm>
            <a:off x="4575342" y="2924949"/>
            <a:ext cx="17775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- 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Montserrat ExtraBold"/>
              </a:rPr>
              <a:t>1.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ANSI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7501F3-2F28-4722-8572-EACAD8D4547B}"/>
              </a:ext>
            </a:extLst>
          </p:cNvPr>
          <p:cNvSpPr/>
          <p:nvPr/>
        </p:nvSpPr>
        <p:spPr>
          <a:xfrm>
            <a:off x="70092" y="3022806"/>
            <a:ext cx="129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ANSI Z 136.1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6235D-0FCB-4204-8CE8-11411632B5D4}"/>
              </a:ext>
            </a:extLst>
          </p:cNvPr>
          <p:cNvSpPr txBox="1"/>
          <p:nvPr/>
        </p:nvSpPr>
        <p:spPr>
          <a:xfrm>
            <a:off x="4558664" y="3243583"/>
            <a:ext cx="27216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- 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Montserrat ExtraBold"/>
              </a:rPr>
              <a:t>1.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Absorbance measurements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0A5784-070D-4EDB-BF2C-0B44E971237E}"/>
              </a:ext>
            </a:extLst>
          </p:cNvPr>
          <p:cNvSpPr/>
          <p:nvPr/>
        </p:nvSpPr>
        <p:spPr>
          <a:xfrm>
            <a:off x="70092" y="3734443"/>
            <a:ext cx="43897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Montserrat ExtraBold" panose="020B0604020202020204" charset="0"/>
              </a:rPr>
              <a:t>Measurement of light Reflection</a:t>
            </a:r>
            <a:endParaRPr lang="en-US" dirty="0" err="1">
              <a:solidFill>
                <a:schemeClr val="accent5">
                  <a:lumMod val="50000"/>
                </a:schemeClr>
              </a:solidFill>
              <a:latin typeface="Montserrat Extra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70EED-C264-4C5E-A2CE-81764EF91A2F}"/>
              </a:ext>
            </a:extLst>
          </p:cNvPr>
          <p:cNvSpPr txBox="1"/>
          <p:nvPr/>
        </p:nvSpPr>
        <p:spPr>
          <a:xfrm>
            <a:off x="4558664" y="3685020"/>
            <a:ext cx="31193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-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Montserrat ExtraBold"/>
              </a:rPr>
              <a:t> 1.</a:t>
            </a:r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Montserrat ExtraBold"/>
              </a:rPr>
              <a:t>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Photo Detection Measurement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AA2100-2800-40B8-BB75-623435188739}"/>
              </a:ext>
            </a:extLst>
          </p:cNvPr>
          <p:cNvSpPr/>
          <p:nvPr/>
        </p:nvSpPr>
        <p:spPr>
          <a:xfrm>
            <a:off x="84485" y="4538453"/>
            <a:ext cx="36391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Constant Air Pressure Maintenance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317F59-9013-44CC-A444-F0F949EFB5C8}"/>
              </a:ext>
            </a:extLst>
          </p:cNvPr>
          <p:cNvSpPr txBox="1"/>
          <p:nvPr/>
        </p:nvSpPr>
        <p:spPr>
          <a:xfrm>
            <a:off x="4571999" y="4514653"/>
            <a:ext cx="2279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Montserrat ExtraBold"/>
              </a:rPr>
              <a:t>-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Montserrat ExtraBold"/>
              </a:rPr>
              <a:t> 1. </a:t>
            </a:r>
            <a:r>
              <a:rPr lang="en-IN" dirty="0">
                <a:solidFill>
                  <a:schemeClr val="accent4">
                    <a:lumMod val="50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Bernoulli’s Principle</a:t>
            </a:r>
            <a:r>
              <a:rPr lang="en-IN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7925296"/>
      </p:ext>
    </p:extLst>
  </p:cSld>
  <p:clrMapOvr>
    <a:masterClrMapping/>
  </p:clrMapOvr>
</p:sld>
</file>

<file path=ppt/theme/theme1.xml><?xml version="1.0" encoding="utf-8"?>
<a:theme xmlns:a="http://schemas.openxmlformats.org/drawingml/2006/main" name="Awesome Augmented Reality App Pitch Deck by Slidesgo">
  <a:themeElements>
    <a:clrScheme name="Simple Light">
      <a:dk1>
        <a:srgbClr val="1E1E1E"/>
      </a:dk1>
      <a:lt1>
        <a:srgbClr val="FFFFFF"/>
      </a:lt1>
      <a:dk2>
        <a:srgbClr val="2D2D2D"/>
      </a:dk2>
      <a:lt2>
        <a:srgbClr val="F3F3F3"/>
      </a:lt2>
      <a:accent1>
        <a:srgbClr val="B7B7B7"/>
      </a:accent1>
      <a:accent2>
        <a:srgbClr val="955CFF"/>
      </a:accent2>
      <a:accent3>
        <a:srgbClr val="FDFF5C"/>
      </a:accent3>
      <a:accent4>
        <a:srgbClr val="5CFFF8"/>
      </a:accent4>
      <a:accent5>
        <a:srgbClr val="5CFFA6"/>
      </a:accent5>
      <a:accent6>
        <a:srgbClr val="FF5C5C"/>
      </a:accent6>
      <a:hlink>
        <a:srgbClr val="5CFF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8536</TotalTime>
  <Words>795</Words>
  <Application>Microsoft Office PowerPoint</Application>
  <PresentationFormat>On-screen Show (16:9)</PresentationFormat>
  <Paragraphs>136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Segoe UI</vt:lpstr>
      <vt:lpstr>Montserrat ExtraBold</vt:lpstr>
      <vt:lpstr>Montserrat</vt:lpstr>
      <vt:lpstr>Wingdings</vt:lpstr>
      <vt:lpstr>Barlow Semi Condensed Medium</vt:lpstr>
      <vt:lpstr>Barlow Semi Condensed</vt:lpstr>
      <vt:lpstr>Awesome Augmented Reality App Pitch Deck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Augmented Reality App</dc:title>
  <dc:creator>HARI AJAY</dc:creator>
  <cp:lastModifiedBy>Hariajay</cp:lastModifiedBy>
  <cp:revision>367</cp:revision>
  <dcterms:modified xsi:type="dcterms:W3CDTF">2024-09-29T21:23:59Z</dcterms:modified>
</cp:coreProperties>
</file>